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1" r:id="rId3"/>
    <p:sldId id="266" r:id="rId4"/>
    <p:sldId id="268" r:id="rId5"/>
    <p:sldId id="272" r:id="rId6"/>
    <p:sldId id="259" r:id="rId7"/>
    <p:sldId id="267" r:id="rId8"/>
    <p:sldId id="265" r:id="rId9"/>
    <p:sldId id="278" r:id="rId10"/>
    <p:sldId id="258" r:id="rId11"/>
    <p:sldId id="261" r:id="rId12"/>
    <p:sldId id="273" r:id="rId13"/>
    <p:sldId id="264" r:id="rId14"/>
    <p:sldId id="277" r:id="rId15"/>
    <p:sldId id="279" r:id="rId16"/>
    <p:sldId id="260"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Doran" initials="PD" lastIdx="2" clrIdx="0">
    <p:extLst>
      <p:ext uri="{19B8F6BF-5375-455C-9EA6-DF929625EA0E}">
        <p15:presenceInfo xmlns:p15="http://schemas.microsoft.com/office/powerpoint/2012/main" userId="S::PDoran@pkc.gov.uk::7156ef93-e8f7-47ed-8edc-d65d06e60d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9B782-4018-4FED-9838-0F1E66C91E91}" type="datetimeFigureOut">
              <a:rPr lang="en-GB" smtClean="0"/>
              <a:t>18/02/2021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2E805-375A-4993-9432-DAB20F20B006}" type="slidenum">
              <a:rPr lang="en-GB" smtClean="0"/>
              <a:t>‹#›</a:t>
            </a:fld>
            <a:endParaRPr lang="en-GB"/>
          </a:p>
        </p:txBody>
      </p:sp>
    </p:spTree>
    <p:extLst>
      <p:ext uri="{BB962C8B-B14F-4D97-AF65-F5344CB8AC3E}">
        <p14:creationId xmlns:p14="http://schemas.microsoft.com/office/powerpoint/2010/main" val="209100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6C417-B7B7-4C6D-B00A-73C02985A7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40963A1-6397-4A50-9EBF-42A7438E92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53A619-870A-48BA-907B-8B12097CB154}"/>
              </a:ext>
            </a:extLst>
          </p:cNvPr>
          <p:cNvSpPr>
            <a:spLocks noGrp="1"/>
          </p:cNvSpPr>
          <p:nvPr>
            <p:ph type="dt" sz="half" idx="10"/>
          </p:nvPr>
        </p:nvSpPr>
        <p:spPr/>
        <p:txBody>
          <a:bodyPr/>
          <a:lstStyle/>
          <a:p>
            <a:fld id="{91CF7750-680F-4584-B62F-E0745B43347A}" type="datetimeFigureOut">
              <a:rPr lang="en-GB" smtClean="0"/>
              <a:t>18/02/2021</a:t>
            </a:fld>
            <a:endParaRPr lang="en-GB"/>
          </a:p>
        </p:txBody>
      </p:sp>
      <p:sp>
        <p:nvSpPr>
          <p:cNvPr id="5" name="Footer Placeholder 4">
            <a:extLst>
              <a:ext uri="{FF2B5EF4-FFF2-40B4-BE49-F238E27FC236}">
                <a16:creationId xmlns:a16="http://schemas.microsoft.com/office/drawing/2014/main" id="{8EA2E59C-C527-4329-848D-4F3F60C4D5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0DF1DC-4BF7-4F68-AD56-278900A25C67}"/>
              </a:ext>
            </a:extLst>
          </p:cNvPr>
          <p:cNvSpPr>
            <a:spLocks noGrp="1"/>
          </p:cNvSpPr>
          <p:nvPr>
            <p:ph type="sldNum" sz="quarter" idx="12"/>
          </p:nvPr>
        </p:nvSpPr>
        <p:spPr/>
        <p:txBody>
          <a:bodyPr/>
          <a:lstStyle/>
          <a:p>
            <a:fld id="{7AA98D6A-C49F-4AAC-BDDA-DE0B65C30013}" type="slidenum">
              <a:rPr lang="en-GB" smtClean="0"/>
              <a:t>‹#›</a:t>
            </a:fld>
            <a:endParaRPr lang="en-GB"/>
          </a:p>
        </p:txBody>
      </p:sp>
    </p:spTree>
    <p:extLst>
      <p:ext uri="{BB962C8B-B14F-4D97-AF65-F5344CB8AC3E}">
        <p14:creationId xmlns:p14="http://schemas.microsoft.com/office/powerpoint/2010/main" val="375482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A790A-AC54-42C7-ABFD-16E59F2BA5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46E217-4148-4D4E-82F2-D8DA4387F6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6F847B-7C17-4A92-B2F1-CC28DD62125E}"/>
              </a:ext>
            </a:extLst>
          </p:cNvPr>
          <p:cNvSpPr>
            <a:spLocks noGrp="1"/>
          </p:cNvSpPr>
          <p:nvPr>
            <p:ph type="dt" sz="half" idx="10"/>
          </p:nvPr>
        </p:nvSpPr>
        <p:spPr/>
        <p:txBody>
          <a:bodyPr/>
          <a:lstStyle/>
          <a:p>
            <a:fld id="{91CF7750-680F-4584-B62F-E0745B43347A}" type="datetimeFigureOut">
              <a:rPr lang="en-GB" smtClean="0"/>
              <a:t>18/02/2021</a:t>
            </a:fld>
            <a:endParaRPr lang="en-GB"/>
          </a:p>
        </p:txBody>
      </p:sp>
      <p:sp>
        <p:nvSpPr>
          <p:cNvPr id="5" name="Footer Placeholder 4">
            <a:extLst>
              <a:ext uri="{FF2B5EF4-FFF2-40B4-BE49-F238E27FC236}">
                <a16:creationId xmlns:a16="http://schemas.microsoft.com/office/drawing/2014/main" id="{465939BE-B10A-4B07-B551-4C062582D5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0A8F51-925E-43A1-8261-5335A350909C}"/>
              </a:ext>
            </a:extLst>
          </p:cNvPr>
          <p:cNvSpPr>
            <a:spLocks noGrp="1"/>
          </p:cNvSpPr>
          <p:nvPr>
            <p:ph type="sldNum" sz="quarter" idx="12"/>
          </p:nvPr>
        </p:nvSpPr>
        <p:spPr/>
        <p:txBody>
          <a:bodyPr/>
          <a:lstStyle/>
          <a:p>
            <a:fld id="{7AA98D6A-C49F-4AAC-BDDA-DE0B65C30013}" type="slidenum">
              <a:rPr lang="en-GB" smtClean="0"/>
              <a:t>‹#›</a:t>
            </a:fld>
            <a:endParaRPr lang="en-GB"/>
          </a:p>
        </p:txBody>
      </p:sp>
    </p:spTree>
    <p:extLst>
      <p:ext uri="{BB962C8B-B14F-4D97-AF65-F5344CB8AC3E}">
        <p14:creationId xmlns:p14="http://schemas.microsoft.com/office/powerpoint/2010/main" val="1275442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1B8B42-6AA4-4D83-A055-FEDB6FB7DF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696541-F4DB-4B44-9CB2-1037DD3C6D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F7DACF-3010-4891-AC51-359CE488B0FF}"/>
              </a:ext>
            </a:extLst>
          </p:cNvPr>
          <p:cNvSpPr>
            <a:spLocks noGrp="1"/>
          </p:cNvSpPr>
          <p:nvPr>
            <p:ph type="dt" sz="half" idx="10"/>
          </p:nvPr>
        </p:nvSpPr>
        <p:spPr/>
        <p:txBody>
          <a:bodyPr/>
          <a:lstStyle/>
          <a:p>
            <a:fld id="{91CF7750-680F-4584-B62F-E0745B43347A}" type="datetimeFigureOut">
              <a:rPr lang="en-GB" smtClean="0"/>
              <a:t>18/02/2021</a:t>
            </a:fld>
            <a:endParaRPr lang="en-GB"/>
          </a:p>
        </p:txBody>
      </p:sp>
      <p:sp>
        <p:nvSpPr>
          <p:cNvPr id="5" name="Footer Placeholder 4">
            <a:extLst>
              <a:ext uri="{FF2B5EF4-FFF2-40B4-BE49-F238E27FC236}">
                <a16:creationId xmlns:a16="http://schemas.microsoft.com/office/drawing/2014/main" id="{285697C2-BA34-40D4-9A0F-5EBCBEC572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5D26FF-B47C-44EA-B410-0FEEDA76F02D}"/>
              </a:ext>
            </a:extLst>
          </p:cNvPr>
          <p:cNvSpPr>
            <a:spLocks noGrp="1"/>
          </p:cNvSpPr>
          <p:nvPr>
            <p:ph type="sldNum" sz="quarter" idx="12"/>
          </p:nvPr>
        </p:nvSpPr>
        <p:spPr/>
        <p:txBody>
          <a:bodyPr/>
          <a:lstStyle/>
          <a:p>
            <a:fld id="{7AA98D6A-C49F-4AAC-BDDA-DE0B65C30013}" type="slidenum">
              <a:rPr lang="en-GB" smtClean="0"/>
              <a:t>‹#›</a:t>
            </a:fld>
            <a:endParaRPr lang="en-GB"/>
          </a:p>
        </p:txBody>
      </p:sp>
    </p:spTree>
    <p:extLst>
      <p:ext uri="{BB962C8B-B14F-4D97-AF65-F5344CB8AC3E}">
        <p14:creationId xmlns:p14="http://schemas.microsoft.com/office/powerpoint/2010/main" val="4040084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F248F-7128-42D2-80BC-0ED447BDE2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A9FA4B-7CA9-4E34-9FC2-29DD6A60AE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EA0FC0-8EB8-42B6-B8E5-78D5A4BB4123}"/>
              </a:ext>
            </a:extLst>
          </p:cNvPr>
          <p:cNvSpPr>
            <a:spLocks noGrp="1"/>
          </p:cNvSpPr>
          <p:nvPr>
            <p:ph type="dt" sz="half" idx="10"/>
          </p:nvPr>
        </p:nvSpPr>
        <p:spPr/>
        <p:txBody>
          <a:bodyPr/>
          <a:lstStyle/>
          <a:p>
            <a:fld id="{91CF7750-680F-4584-B62F-E0745B43347A}" type="datetimeFigureOut">
              <a:rPr lang="en-GB" smtClean="0"/>
              <a:t>18/02/2021</a:t>
            </a:fld>
            <a:endParaRPr lang="en-GB"/>
          </a:p>
        </p:txBody>
      </p:sp>
      <p:sp>
        <p:nvSpPr>
          <p:cNvPr id="5" name="Footer Placeholder 4">
            <a:extLst>
              <a:ext uri="{FF2B5EF4-FFF2-40B4-BE49-F238E27FC236}">
                <a16:creationId xmlns:a16="http://schemas.microsoft.com/office/drawing/2014/main" id="{444526EE-A2FA-4A21-930F-B6AD48278E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8E7822-CA3A-41CC-AE8F-C3504C313319}"/>
              </a:ext>
            </a:extLst>
          </p:cNvPr>
          <p:cNvSpPr>
            <a:spLocks noGrp="1"/>
          </p:cNvSpPr>
          <p:nvPr>
            <p:ph type="sldNum" sz="quarter" idx="12"/>
          </p:nvPr>
        </p:nvSpPr>
        <p:spPr/>
        <p:txBody>
          <a:bodyPr/>
          <a:lstStyle/>
          <a:p>
            <a:fld id="{7AA98D6A-C49F-4AAC-BDDA-DE0B65C30013}" type="slidenum">
              <a:rPr lang="en-GB" smtClean="0"/>
              <a:t>‹#›</a:t>
            </a:fld>
            <a:endParaRPr lang="en-GB"/>
          </a:p>
        </p:txBody>
      </p:sp>
    </p:spTree>
    <p:extLst>
      <p:ext uri="{BB962C8B-B14F-4D97-AF65-F5344CB8AC3E}">
        <p14:creationId xmlns:p14="http://schemas.microsoft.com/office/powerpoint/2010/main" val="2243504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141CE-ED6D-45EE-8F60-45F6E1E958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C002747-CC2C-45FF-B815-3C18C19416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5F48E7-994D-4CFA-9027-DD91AF93652D}"/>
              </a:ext>
            </a:extLst>
          </p:cNvPr>
          <p:cNvSpPr>
            <a:spLocks noGrp="1"/>
          </p:cNvSpPr>
          <p:nvPr>
            <p:ph type="dt" sz="half" idx="10"/>
          </p:nvPr>
        </p:nvSpPr>
        <p:spPr/>
        <p:txBody>
          <a:bodyPr/>
          <a:lstStyle/>
          <a:p>
            <a:fld id="{91CF7750-680F-4584-B62F-E0745B43347A}" type="datetimeFigureOut">
              <a:rPr lang="en-GB" smtClean="0"/>
              <a:t>18/02/2021</a:t>
            </a:fld>
            <a:endParaRPr lang="en-GB"/>
          </a:p>
        </p:txBody>
      </p:sp>
      <p:sp>
        <p:nvSpPr>
          <p:cNvPr id="5" name="Footer Placeholder 4">
            <a:extLst>
              <a:ext uri="{FF2B5EF4-FFF2-40B4-BE49-F238E27FC236}">
                <a16:creationId xmlns:a16="http://schemas.microsoft.com/office/drawing/2014/main" id="{91CBCF8A-4DDF-4211-9402-67AB55F70F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ABD1AE-0EDF-402D-B210-38B68BFE8FA4}"/>
              </a:ext>
            </a:extLst>
          </p:cNvPr>
          <p:cNvSpPr>
            <a:spLocks noGrp="1"/>
          </p:cNvSpPr>
          <p:nvPr>
            <p:ph type="sldNum" sz="quarter" idx="12"/>
          </p:nvPr>
        </p:nvSpPr>
        <p:spPr/>
        <p:txBody>
          <a:bodyPr/>
          <a:lstStyle/>
          <a:p>
            <a:fld id="{7AA98D6A-C49F-4AAC-BDDA-DE0B65C30013}" type="slidenum">
              <a:rPr lang="en-GB" smtClean="0"/>
              <a:t>‹#›</a:t>
            </a:fld>
            <a:endParaRPr lang="en-GB"/>
          </a:p>
        </p:txBody>
      </p:sp>
    </p:spTree>
    <p:extLst>
      <p:ext uri="{BB962C8B-B14F-4D97-AF65-F5344CB8AC3E}">
        <p14:creationId xmlns:p14="http://schemas.microsoft.com/office/powerpoint/2010/main" val="3219993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F96E-3ECA-4EA8-BAD2-D4E9076718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3423AE-4325-4E51-8905-478B0D6F58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6243ED-ABE5-4FEB-8EFB-6930CCB757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0EFDA3-056A-465B-BCA9-C1E84E23AAEC}"/>
              </a:ext>
            </a:extLst>
          </p:cNvPr>
          <p:cNvSpPr>
            <a:spLocks noGrp="1"/>
          </p:cNvSpPr>
          <p:nvPr>
            <p:ph type="dt" sz="half" idx="10"/>
          </p:nvPr>
        </p:nvSpPr>
        <p:spPr/>
        <p:txBody>
          <a:bodyPr/>
          <a:lstStyle/>
          <a:p>
            <a:fld id="{91CF7750-680F-4584-B62F-E0745B43347A}" type="datetimeFigureOut">
              <a:rPr lang="en-GB" smtClean="0"/>
              <a:t>18/02/2021</a:t>
            </a:fld>
            <a:endParaRPr lang="en-GB"/>
          </a:p>
        </p:txBody>
      </p:sp>
      <p:sp>
        <p:nvSpPr>
          <p:cNvPr id="6" name="Footer Placeholder 5">
            <a:extLst>
              <a:ext uri="{FF2B5EF4-FFF2-40B4-BE49-F238E27FC236}">
                <a16:creationId xmlns:a16="http://schemas.microsoft.com/office/drawing/2014/main" id="{B7A11DED-F091-4E5A-BC39-206E8D7254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333D00-16BD-4EA1-BD95-DE8C0D984D8C}"/>
              </a:ext>
            </a:extLst>
          </p:cNvPr>
          <p:cNvSpPr>
            <a:spLocks noGrp="1"/>
          </p:cNvSpPr>
          <p:nvPr>
            <p:ph type="sldNum" sz="quarter" idx="12"/>
          </p:nvPr>
        </p:nvSpPr>
        <p:spPr/>
        <p:txBody>
          <a:bodyPr/>
          <a:lstStyle/>
          <a:p>
            <a:fld id="{7AA98D6A-C49F-4AAC-BDDA-DE0B65C30013}" type="slidenum">
              <a:rPr lang="en-GB" smtClean="0"/>
              <a:t>‹#›</a:t>
            </a:fld>
            <a:endParaRPr lang="en-GB"/>
          </a:p>
        </p:txBody>
      </p:sp>
    </p:spTree>
    <p:extLst>
      <p:ext uri="{BB962C8B-B14F-4D97-AF65-F5344CB8AC3E}">
        <p14:creationId xmlns:p14="http://schemas.microsoft.com/office/powerpoint/2010/main" val="1126066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F1E6B-8305-4F9B-8D25-1B890F4386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47392A-900F-4689-8164-8588CE54BE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94DD59-AB90-401A-8B34-F81FD772B8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8A4F2A-19DE-402C-96D6-0ED2393852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F44DD9-A1B5-4FE3-B85E-9F36E70858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8D7670-D843-4B6B-A24E-0AB216AB78D4}"/>
              </a:ext>
            </a:extLst>
          </p:cNvPr>
          <p:cNvSpPr>
            <a:spLocks noGrp="1"/>
          </p:cNvSpPr>
          <p:nvPr>
            <p:ph type="dt" sz="half" idx="10"/>
          </p:nvPr>
        </p:nvSpPr>
        <p:spPr/>
        <p:txBody>
          <a:bodyPr/>
          <a:lstStyle/>
          <a:p>
            <a:fld id="{91CF7750-680F-4584-B62F-E0745B43347A}" type="datetimeFigureOut">
              <a:rPr lang="en-GB" smtClean="0"/>
              <a:t>18/02/2021</a:t>
            </a:fld>
            <a:endParaRPr lang="en-GB"/>
          </a:p>
        </p:txBody>
      </p:sp>
      <p:sp>
        <p:nvSpPr>
          <p:cNvPr id="8" name="Footer Placeholder 7">
            <a:extLst>
              <a:ext uri="{FF2B5EF4-FFF2-40B4-BE49-F238E27FC236}">
                <a16:creationId xmlns:a16="http://schemas.microsoft.com/office/drawing/2014/main" id="{55E1D9F9-58A3-4D7E-A8FC-BBD8E0A9986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9AD6C3-FC09-432F-B341-9440EBC90504}"/>
              </a:ext>
            </a:extLst>
          </p:cNvPr>
          <p:cNvSpPr>
            <a:spLocks noGrp="1"/>
          </p:cNvSpPr>
          <p:nvPr>
            <p:ph type="sldNum" sz="quarter" idx="12"/>
          </p:nvPr>
        </p:nvSpPr>
        <p:spPr/>
        <p:txBody>
          <a:bodyPr/>
          <a:lstStyle/>
          <a:p>
            <a:fld id="{7AA98D6A-C49F-4AAC-BDDA-DE0B65C30013}" type="slidenum">
              <a:rPr lang="en-GB" smtClean="0"/>
              <a:t>‹#›</a:t>
            </a:fld>
            <a:endParaRPr lang="en-GB"/>
          </a:p>
        </p:txBody>
      </p:sp>
    </p:spTree>
    <p:extLst>
      <p:ext uri="{BB962C8B-B14F-4D97-AF65-F5344CB8AC3E}">
        <p14:creationId xmlns:p14="http://schemas.microsoft.com/office/powerpoint/2010/main" val="526171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770FA-4620-4042-8CF5-7D56372FFF1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171526-F249-4AD9-BD85-4D6C72D03FAC}"/>
              </a:ext>
            </a:extLst>
          </p:cNvPr>
          <p:cNvSpPr>
            <a:spLocks noGrp="1"/>
          </p:cNvSpPr>
          <p:nvPr>
            <p:ph type="dt" sz="half" idx="10"/>
          </p:nvPr>
        </p:nvSpPr>
        <p:spPr/>
        <p:txBody>
          <a:bodyPr/>
          <a:lstStyle/>
          <a:p>
            <a:fld id="{91CF7750-680F-4584-B62F-E0745B43347A}" type="datetimeFigureOut">
              <a:rPr lang="en-GB" smtClean="0"/>
              <a:t>18/02/2021</a:t>
            </a:fld>
            <a:endParaRPr lang="en-GB"/>
          </a:p>
        </p:txBody>
      </p:sp>
      <p:sp>
        <p:nvSpPr>
          <p:cNvPr id="4" name="Footer Placeholder 3">
            <a:extLst>
              <a:ext uri="{FF2B5EF4-FFF2-40B4-BE49-F238E27FC236}">
                <a16:creationId xmlns:a16="http://schemas.microsoft.com/office/drawing/2014/main" id="{A8404B0E-A43B-46F7-97A1-E1B82747AA0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F6FEF81-D2F8-4167-8845-CA62FC37C0DC}"/>
              </a:ext>
            </a:extLst>
          </p:cNvPr>
          <p:cNvSpPr>
            <a:spLocks noGrp="1"/>
          </p:cNvSpPr>
          <p:nvPr>
            <p:ph type="sldNum" sz="quarter" idx="12"/>
          </p:nvPr>
        </p:nvSpPr>
        <p:spPr/>
        <p:txBody>
          <a:bodyPr/>
          <a:lstStyle/>
          <a:p>
            <a:fld id="{7AA98D6A-C49F-4AAC-BDDA-DE0B65C30013}" type="slidenum">
              <a:rPr lang="en-GB" smtClean="0"/>
              <a:t>‹#›</a:t>
            </a:fld>
            <a:endParaRPr lang="en-GB"/>
          </a:p>
        </p:txBody>
      </p:sp>
    </p:spTree>
    <p:extLst>
      <p:ext uri="{BB962C8B-B14F-4D97-AF65-F5344CB8AC3E}">
        <p14:creationId xmlns:p14="http://schemas.microsoft.com/office/powerpoint/2010/main" val="286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266D90-B42C-4705-8298-580A64B2291B}"/>
              </a:ext>
            </a:extLst>
          </p:cNvPr>
          <p:cNvSpPr>
            <a:spLocks noGrp="1"/>
          </p:cNvSpPr>
          <p:nvPr>
            <p:ph type="dt" sz="half" idx="10"/>
          </p:nvPr>
        </p:nvSpPr>
        <p:spPr/>
        <p:txBody>
          <a:bodyPr/>
          <a:lstStyle/>
          <a:p>
            <a:fld id="{91CF7750-680F-4584-B62F-E0745B43347A}" type="datetimeFigureOut">
              <a:rPr lang="en-GB" smtClean="0"/>
              <a:t>18/02/2021</a:t>
            </a:fld>
            <a:endParaRPr lang="en-GB"/>
          </a:p>
        </p:txBody>
      </p:sp>
      <p:sp>
        <p:nvSpPr>
          <p:cNvPr id="3" name="Footer Placeholder 2">
            <a:extLst>
              <a:ext uri="{FF2B5EF4-FFF2-40B4-BE49-F238E27FC236}">
                <a16:creationId xmlns:a16="http://schemas.microsoft.com/office/drawing/2014/main" id="{E1EE191E-CE5D-43DD-AB11-3AEDFB9953A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5378215-8A71-4F03-B567-71D6B82EE1A9}"/>
              </a:ext>
            </a:extLst>
          </p:cNvPr>
          <p:cNvSpPr>
            <a:spLocks noGrp="1"/>
          </p:cNvSpPr>
          <p:nvPr>
            <p:ph type="sldNum" sz="quarter" idx="12"/>
          </p:nvPr>
        </p:nvSpPr>
        <p:spPr/>
        <p:txBody>
          <a:bodyPr/>
          <a:lstStyle/>
          <a:p>
            <a:fld id="{7AA98D6A-C49F-4AAC-BDDA-DE0B65C30013}" type="slidenum">
              <a:rPr lang="en-GB" smtClean="0"/>
              <a:t>‹#›</a:t>
            </a:fld>
            <a:endParaRPr lang="en-GB"/>
          </a:p>
        </p:txBody>
      </p:sp>
    </p:spTree>
    <p:extLst>
      <p:ext uri="{BB962C8B-B14F-4D97-AF65-F5344CB8AC3E}">
        <p14:creationId xmlns:p14="http://schemas.microsoft.com/office/powerpoint/2010/main" val="298421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2CF6-7BA1-4E1D-B700-25F90CFF1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64EEE9-6C15-4447-9FCE-C73D311A84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5CD1C2-F319-47E6-BB22-A81E73401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4D8DA-2AA3-4FC0-9585-721620F75BA1}"/>
              </a:ext>
            </a:extLst>
          </p:cNvPr>
          <p:cNvSpPr>
            <a:spLocks noGrp="1"/>
          </p:cNvSpPr>
          <p:nvPr>
            <p:ph type="dt" sz="half" idx="10"/>
          </p:nvPr>
        </p:nvSpPr>
        <p:spPr/>
        <p:txBody>
          <a:bodyPr/>
          <a:lstStyle/>
          <a:p>
            <a:fld id="{91CF7750-680F-4584-B62F-E0745B43347A}" type="datetimeFigureOut">
              <a:rPr lang="en-GB" smtClean="0"/>
              <a:t>18/02/2021</a:t>
            </a:fld>
            <a:endParaRPr lang="en-GB"/>
          </a:p>
        </p:txBody>
      </p:sp>
      <p:sp>
        <p:nvSpPr>
          <p:cNvPr id="6" name="Footer Placeholder 5">
            <a:extLst>
              <a:ext uri="{FF2B5EF4-FFF2-40B4-BE49-F238E27FC236}">
                <a16:creationId xmlns:a16="http://schemas.microsoft.com/office/drawing/2014/main" id="{A24852F6-D90A-4466-B34E-D510F9ADCD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7860D1-06DE-4D73-9FEC-C465DE297026}"/>
              </a:ext>
            </a:extLst>
          </p:cNvPr>
          <p:cNvSpPr>
            <a:spLocks noGrp="1"/>
          </p:cNvSpPr>
          <p:nvPr>
            <p:ph type="sldNum" sz="quarter" idx="12"/>
          </p:nvPr>
        </p:nvSpPr>
        <p:spPr/>
        <p:txBody>
          <a:bodyPr/>
          <a:lstStyle/>
          <a:p>
            <a:fld id="{7AA98D6A-C49F-4AAC-BDDA-DE0B65C30013}" type="slidenum">
              <a:rPr lang="en-GB" smtClean="0"/>
              <a:t>‹#›</a:t>
            </a:fld>
            <a:endParaRPr lang="en-GB"/>
          </a:p>
        </p:txBody>
      </p:sp>
    </p:spTree>
    <p:extLst>
      <p:ext uri="{BB962C8B-B14F-4D97-AF65-F5344CB8AC3E}">
        <p14:creationId xmlns:p14="http://schemas.microsoft.com/office/powerpoint/2010/main" val="1855929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D2068-7C57-42DF-AF3A-A9F4BC780F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FAF9600-3DBE-48CA-ADF2-F2B0A2492E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89C432-ADDE-4432-9F6E-8696CBDEC1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18DC0-38C0-4126-BBE8-36D5A2005970}"/>
              </a:ext>
            </a:extLst>
          </p:cNvPr>
          <p:cNvSpPr>
            <a:spLocks noGrp="1"/>
          </p:cNvSpPr>
          <p:nvPr>
            <p:ph type="dt" sz="half" idx="10"/>
          </p:nvPr>
        </p:nvSpPr>
        <p:spPr/>
        <p:txBody>
          <a:bodyPr/>
          <a:lstStyle/>
          <a:p>
            <a:fld id="{91CF7750-680F-4584-B62F-E0745B43347A}" type="datetimeFigureOut">
              <a:rPr lang="en-GB" smtClean="0"/>
              <a:t>18/02/2021</a:t>
            </a:fld>
            <a:endParaRPr lang="en-GB"/>
          </a:p>
        </p:txBody>
      </p:sp>
      <p:sp>
        <p:nvSpPr>
          <p:cNvPr id="6" name="Footer Placeholder 5">
            <a:extLst>
              <a:ext uri="{FF2B5EF4-FFF2-40B4-BE49-F238E27FC236}">
                <a16:creationId xmlns:a16="http://schemas.microsoft.com/office/drawing/2014/main" id="{45DDE43F-231F-41DB-84A6-12686EBD3F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B82082-1AA6-410F-809B-AD0FECD4DC5A}"/>
              </a:ext>
            </a:extLst>
          </p:cNvPr>
          <p:cNvSpPr>
            <a:spLocks noGrp="1"/>
          </p:cNvSpPr>
          <p:nvPr>
            <p:ph type="sldNum" sz="quarter" idx="12"/>
          </p:nvPr>
        </p:nvSpPr>
        <p:spPr/>
        <p:txBody>
          <a:bodyPr/>
          <a:lstStyle/>
          <a:p>
            <a:fld id="{7AA98D6A-C49F-4AAC-BDDA-DE0B65C30013}" type="slidenum">
              <a:rPr lang="en-GB" smtClean="0"/>
              <a:t>‹#›</a:t>
            </a:fld>
            <a:endParaRPr lang="en-GB"/>
          </a:p>
        </p:txBody>
      </p:sp>
    </p:spTree>
    <p:extLst>
      <p:ext uri="{BB962C8B-B14F-4D97-AF65-F5344CB8AC3E}">
        <p14:creationId xmlns:p14="http://schemas.microsoft.com/office/powerpoint/2010/main" val="3699939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90C879-D5B3-4AEF-95B6-B3F98F6A47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967586-70AB-4456-9A02-82EEE5C46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3673ED-F719-4A4E-9526-E088A9C676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F7750-680F-4584-B62F-E0745B43347A}" type="datetimeFigureOut">
              <a:rPr lang="en-GB" smtClean="0"/>
              <a:t>18/02/2021</a:t>
            </a:fld>
            <a:endParaRPr lang="en-GB"/>
          </a:p>
        </p:txBody>
      </p:sp>
      <p:sp>
        <p:nvSpPr>
          <p:cNvPr id="5" name="Footer Placeholder 4">
            <a:extLst>
              <a:ext uri="{FF2B5EF4-FFF2-40B4-BE49-F238E27FC236}">
                <a16:creationId xmlns:a16="http://schemas.microsoft.com/office/drawing/2014/main" id="{ED3FF22F-5BDB-424D-A9A2-D9EA234AD6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48DC0-4F03-4CD0-A023-53C7FA506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98D6A-C49F-4AAC-BDDA-DE0B65C30013}" type="slidenum">
              <a:rPr lang="en-GB" smtClean="0"/>
              <a:t>‹#›</a:t>
            </a:fld>
            <a:endParaRPr lang="en-GB"/>
          </a:p>
        </p:txBody>
      </p:sp>
    </p:spTree>
    <p:extLst>
      <p:ext uri="{BB962C8B-B14F-4D97-AF65-F5344CB8AC3E}">
        <p14:creationId xmlns:p14="http://schemas.microsoft.com/office/powerpoint/2010/main" val="333240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0O1u5OEc5eY" TargetMode="External"/><Relationship Id="rId7" Type="http://schemas.openxmlformats.org/officeDocument/2006/relationships/hyperlink" Target="https://www.ted.com/talks/matthew_winkler_what_makes_a_hero?language=en&amp;fbclid=IwAR17k0w4dpRTdirV76yhT8_hSrk3bStB5WvkVCiMuy5OQeX1VZbNSP_v_gc" TargetMode="External"/><Relationship Id="rId2" Type="http://schemas.openxmlformats.org/officeDocument/2006/relationships/hyperlink" Target="https://www.youtube.com/watch?v=IJrcJUV8d20" TargetMode="External"/><Relationship Id="rId1" Type="http://schemas.openxmlformats.org/officeDocument/2006/relationships/slideLayout" Target="../slideLayouts/slideLayout2.xml"/><Relationship Id="rId6" Type="http://schemas.openxmlformats.org/officeDocument/2006/relationships/hyperlink" Target="https://www.pbs.org/newshour/science/why-some-people-are-willing-to-challenge-bad-behavior-despite-personal-risk?fbclid=IwAR1IXpAKJvPjMwlY8sQ88SGPLvkcB41VaA8LvAvK7hR6Abw5QIlSNsYjgyI" TargetMode="External"/><Relationship Id="rId5" Type="http://schemas.openxmlformats.org/officeDocument/2006/relationships/hyperlink" Target="https://www.youtube.com/watch?v=-ky8JbmHSqY&amp;feature=youtu.be&amp;fbclid=IwAR2CFW_HhApg7u8fFI3gC3fddtjMrAuvByKjhDDxJaXhg4nrUzeOHGYZ8tE" TargetMode="External"/><Relationship Id="rId4" Type="http://schemas.openxmlformats.org/officeDocument/2006/relationships/hyperlink" Target="https://www.ted.com/talks/brene_brown_the_power_of_vulnerability"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mindfullittles.org/five-books-about-coura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4CB15-07DF-4624-9BC9-C56697391E9B}"/>
              </a:ext>
            </a:extLst>
          </p:cNvPr>
          <p:cNvSpPr>
            <a:spLocks noGrp="1"/>
          </p:cNvSpPr>
          <p:nvPr>
            <p:ph type="ctrTitle"/>
          </p:nvPr>
        </p:nvSpPr>
        <p:spPr/>
        <p:txBody>
          <a:bodyPr>
            <a:normAutofit/>
          </a:bodyPr>
          <a:lstStyle/>
          <a:p>
            <a:r>
              <a:rPr lang="en-GB" sz="9600" b="1" dirty="0">
                <a:solidFill>
                  <a:srgbClr val="7030A0"/>
                </a:solidFill>
                <a:latin typeface="Abadi" panose="020B0604020104020204" pitchFamily="34" charset="0"/>
              </a:rPr>
              <a:t>Being Brave</a:t>
            </a:r>
          </a:p>
        </p:txBody>
      </p:sp>
      <p:sp>
        <p:nvSpPr>
          <p:cNvPr id="3" name="TextBox 2">
            <a:extLst>
              <a:ext uri="{FF2B5EF4-FFF2-40B4-BE49-F238E27FC236}">
                <a16:creationId xmlns:a16="http://schemas.microsoft.com/office/drawing/2014/main" id="{0317C15D-EF97-42C5-8B60-758D51AF900C}"/>
              </a:ext>
            </a:extLst>
          </p:cNvPr>
          <p:cNvSpPr txBox="1"/>
          <p:nvPr/>
        </p:nvSpPr>
        <p:spPr>
          <a:xfrm>
            <a:off x="1590261" y="3866322"/>
            <a:ext cx="9163878" cy="134178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1843798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EEF0B-5EE1-4462-96BC-E6EB7095CA10}"/>
              </a:ext>
            </a:extLst>
          </p:cNvPr>
          <p:cNvSpPr>
            <a:spLocks noGrp="1"/>
          </p:cNvSpPr>
          <p:nvPr>
            <p:ph type="title"/>
          </p:nvPr>
        </p:nvSpPr>
        <p:spPr/>
        <p:txBody>
          <a:bodyPr/>
          <a:lstStyle/>
          <a:p>
            <a:r>
              <a:rPr lang="en-GB" b="1" dirty="0">
                <a:solidFill>
                  <a:srgbClr val="7030A0"/>
                </a:solidFill>
                <a:latin typeface="Abadi" panose="020B0604020104020204" pitchFamily="34" charset="0"/>
              </a:rPr>
              <a:t>Why do we want our children to be brave?</a:t>
            </a:r>
          </a:p>
        </p:txBody>
      </p:sp>
      <p:sp>
        <p:nvSpPr>
          <p:cNvPr id="6" name="TextBox 5">
            <a:extLst>
              <a:ext uri="{FF2B5EF4-FFF2-40B4-BE49-F238E27FC236}">
                <a16:creationId xmlns:a16="http://schemas.microsoft.com/office/drawing/2014/main" id="{9A9BBCB0-1845-4C71-BF2E-EADAD06C2AE0}"/>
              </a:ext>
            </a:extLst>
          </p:cNvPr>
          <p:cNvSpPr txBox="1"/>
          <p:nvPr/>
        </p:nvSpPr>
        <p:spPr>
          <a:xfrm>
            <a:off x="981075" y="1690688"/>
            <a:ext cx="8791575" cy="523220"/>
          </a:xfrm>
          <a:prstGeom prst="rect">
            <a:avLst/>
          </a:prstGeom>
          <a:noFill/>
        </p:spPr>
        <p:txBody>
          <a:bodyPr wrap="square" rtlCol="0">
            <a:spAutoFit/>
          </a:bodyPr>
          <a:lstStyle/>
          <a:p>
            <a:pPr marL="268288" indent="-268288">
              <a:buFont typeface="Arial" panose="020B0604020202020204" pitchFamily="34" charset="0"/>
              <a:buChar char="•"/>
            </a:pPr>
            <a:r>
              <a:rPr lang="en-GB" sz="2800" dirty="0"/>
              <a:t>So they can </a:t>
            </a:r>
            <a:r>
              <a:rPr lang="en-GB" sz="2800" dirty="0">
                <a:solidFill>
                  <a:srgbClr val="C00000"/>
                </a:solidFill>
              </a:rPr>
              <a:t>ask for help </a:t>
            </a:r>
            <a:r>
              <a:rPr lang="en-GB" sz="2800" dirty="0"/>
              <a:t>when they are struggling.</a:t>
            </a:r>
          </a:p>
        </p:txBody>
      </p:sp>
      <p:sp>
        <p:nvSpPr>
          <p:cNvPr id="7" name="TextBox 6">
            <a:extLst>
              <a:ext uri="{FF2B5EF4-FFF2-40B4-BE49-F238E27FC236}">
                <a16:creationId xmlns:a16="http://schemas.microsoft.com/office/drawing/2014/main" id="{D469D057-D28E-45C7-A7D3-02E4B2F94963}"/>
              </a:ext>
            </a:extLst>
          </p:cNvPr>
          <p:cNvSpPr txBox="1"/>
          <p:nvPr/>
        </p:nvSpPr>
        <p:spPr>
          <a:xfrm>
            <a:off x="981075" y="2295525"/>
            <a:ext cx="5276850" cy="480131"/>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GB" sz="2800" dirty="0">
                <a:solidFill>
                  <a:prstClr val="black"/>
                </a:solidFill>
              </a:rPr>
              <a:t>So they can be </a:t>
            </a:r>
            <a:r>
              <a:rPr lang="en-GB" sz="2800" dirty="0">
                <a:solidFill>
                  <a:srgbClr val="C00000"/>
                </a:solidFill>
              </a:rPr>
              <a:t>safe</a:t>
            </a:r>
            <a:r>
              <a:rPr lang="en-GB" sz="2800" dirty="0">
                <a:solidFill>
                  <a:prstClr val="black"/>
                </a:solidFill>
              </a:rPr>
              <a:t>.</a:t>
            </a:r>
          </a:p>
        </p:txBody>
      </p:sp>
      <p:sp>
        <p:nvSpPr>
          <p:cNvPr id="8" name="TextBox 7">
            <a:extLst>
              <a:ext uri="{FF2B5EF4-FFF2-40B4-BE49-F238E27FC236}">
                <a16:creationId xmlns:a16="http://schemas.microsoft.com/office/drawing/2014/main" id="{F386AF48-D7DA-4352-881F-A5D38274EB31}"/>
              </a:ext>
            </a:extLst>
          </p:cNvPr>
          <p:cNvSpPr txBox="1"/>
          <p:nvPr/>
        </p:nvSpPr>
        <p:spPr>
          <a:xfrm>
            <a:off x="981074" y="2857273"/>
            <a:ext cx="9915525" cy="480131"/>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GB" sz="2800" dirty="0">
                <a:solidFill>
                  <a:prstClr val="black"/>
                </a:solidFill>
              </a:rPr>
              <a:t>So they can </a:t>
            </a:r>
            <a:r>
              <a:rPr lang="en-GB" sz="2800" dirty="0">
                <a:solidFill>
                  <a:srgbClr val="C00000"/>
                </a:solidFill>
              </a:rPr>
              <a:t>stand up</a:t>
            </a:r>
            <a:r>
              <a:rPr lang="en-GB" sz="2800" dirty="0">
                <a:solidFill>
                  <a:prstClr val="black"/>
                </a:solidFill>
              </a:rPr>
              <a:t> for themselves, others and what is right.</a:t>
            </a:r>
          </a:p>
        </p:txBody>
      </p:sp>
      <p:sp>
        <p:nvSpPr>
          <p:cNvPr id="9" name="TextBox 8">
            <a:extLst>
              <a:ext uri="{FF2B5EF4-FFF2-40B4-BE49-F238E27FC236}">
                <a16:creationId xmlns:a16="http://schemas.microsoft.com/office/drawing/2014/main" id="{37DDF4B7-5907-44B5-AFCA-B6A1F1DDB14F}"/>
              </a:ext>
            </a:extLst>
          </p:cNvPr>
          <p:cNvSpPr txBox="1"/>
          <p:nvPr/>
        </p:nvSpPr>
        <p:spPr>
          <a:xfrm>
            <a:off x="981074" y="3923174"/>
            <a:ext cx="6153150" cy="480131"/>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GB" sz="2800" dirty="0">
                <a:solidFill>
                  <a:prstClr val="black"/>
                </a:solidFill>
              </a:rPr>
              <a:t>So they can be </a:t>
            </a:r>
            <a:r>
              <a:rPr lang="en-GB" sz="2800" dirty="0">
                <a:solidFill>
                  <a:srgbClr val="C00000"/>
                </a:solidFill>
              </a:rPr>
              <a:t>honest</a:t>
            </a:r>
            <a:r>
              <a:rPr lang="en-GB" sz="2800" dirty="0">
                <a:solidFill>
                  <a:prstClr val="black"/>
                </a:solidFill>
              </a:rPr>
              <a:t>.</a:t>
            </a:r>
          </a:p>
        </p:txBody>
      </p:sp>
      <p:sp>
        <p:nvSpPr>
          <p:cNvPr id="10" name="TextBox 9">
            <a:extLst>
              <a:ext uri="{FF2B5EF4-FFF2-40B4-BE49-F238E27FC236}">
                <a16:creationId xmlns:a16="http://schemas.microsoft.com/office/drawing/2014/main" id="{9A903985-C8E9-45C3-8495-3B7056761E5F}"/>
              </a:ext>
            </a:extLst>
          </p:cNvPr>
          <p:cNvSpPr txBox="1"/>
          <p:nvPr/>
        </p:nvSpPr>
        <p:spPr>
          <a:xfrm>
            <a:off x="981074" y="4403305"/>
            <a:ext cx="10816674" cy="480131"/>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GB" sz="2800" dirty="0">
                <a:solidFill>
                  <a:prstClr val="black"/>
                </a:solidFill>
              </a:rPr>
              <a:t>So they can take </a:t>
            </a:r>
            <a:r>
              <a:rPr lang="en-GB" sz="2800" dirty="0">
                <a:solidFill>
                  <a:srgbClr val="C00000"/>
                </a:solidFill>
              </a:rPr>
              <a:t>responsibility</a:t>
            </a:r>
            <a:r>
              <a:rPr lang="en-GB" sz="2800" dirty="0">
                <a:solidFill>
                  <a:prstClr val="black"/>
                </a:solidFill>
              </a:rPr>
              <a:t> when they have done something wrong.</a:t>
            </a:r>
          </a:p>
        </p:txBody>
      </p:sp>
      <p:sp>
        <p:nvSpPr>
          <p:cNvPr id="11" name="TextBox 10">
            <a:extLst>
              <a:ext uri="{FF2B5EF4-FFF2-40B4-BE49-F238E27FC236}">
                <a16:creationId xmlns:a16="http://schemas.microsoft.com/office/drawing/2014/main" id="{B948B907-B713-42B9-8F6D-16525A82912D}"/>
              </a:ext>
            </a:extLst>
          </p:cNvPr>
          <p:cNvSpPr txBox="1"/>
          <p:nvPr/>
        </p:nvSpPr>
        <p:spPr>
          <a:xfrm>
            <a:off x="981074" y="3368679"/>
            <a:ext cx="8610187" cy="523220"/>
          </a:xfrm>
          <a:prstGeom prst="rect">
            <a:avLst/>
          </a:prstGeom>
          <a:noFill/>
        </p:spPr>
        <p:txBody>
          <a:bodyPr wrap="square" rtlCol="0">
            <a:spAutoFit/>
          </a:bodyPr>
          <a:lstStyle/>
          <a:p>
            <a:pPr marL="268288" indent="-268288">
              <a:buFont typeface="Arial" panose="020B0604020202020204" pitchFamily="34" charset="0"/>
              <a:buChar char="•"/>
            </a:pPr>
            <a:r>
              <a:rPr lang="en-GB" sz="2800" dirty="0">
                <a:solidFill>
                  <a:prstClr val="black"/>
                </a:solidFill>
              </a:rPr>
              <a:t>So they can </a:t>
            </a:r>
            <a:r>
              <a:rPr lang="en-GB" sz="2800" dirty="0">
                <a:solidFill>
                  <a:srgbClr val="C00000"/>
                </a:solidFill>
              </a:rPr>
              <a:t>feel good </a:t>
            </a:r>
            <a:r>
              <a:rPr lang="en-GB" sz="2800" dirty="0">
                <a:solidFill>
                  <a:prstClr val="black"/>
                </a:solidFill>
              </a:rPr>
              <a:t>about themselves</a:t>
            </a:r>
            <a:endParaRPr lang="en-GB" dirty="0"/>
          </a:p>
        </p:txBody>
      </p:sp>
    </p:spTree>
    <p:extLst>
      <p:ext uri="{BB962C8B-B14F-4D97-AF65-F5344CB8AC3E}">
        <p14:creationId xmlns:p14="http://schemas.microsoft.com/office/powerpoint/2010/main" val="415378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ADA08-BC5A-4F6A-AE0D-2CDEB25D4F7F}"/>
              </a:ext>
            </a:extLst>
          </p:cNvPr>
          <p:cNvSpPr>
            <a:spLocks noGrp="1"/>
          </p:cNvSpPr>
          <p:nvPr>
            <p:ph type="title"/>
          </p:nvPr>
        </p:nvSpPr>
        <p:spPr>
          <a:xfrm>
            <a:off x="838200" y="327025"/>
            <a:ext cx="10515600" cy="1325563"/>
          </a:xfrm>
        </p:spPr>
        <p:txBody>
          <a:bodyPr/>
          <a:lstStyle/>
          <a:p>
            <a:r>
              <a:rPr lang="en-GB" b="1" dirty="0">
                <a:solidFill>
                  <a:srgbClr val="7030A0"/>
                </a:solidFill>
                <a:latin typeface="Abadi" panose="020B0604020104020204" pitchFamily="34" charset="0"/>
              </a:rPr>
              <a:t>When we want our children to be brave, we need to…</a:t>
            </a:r>
          </a:p>
        </p:txBody>
      </p:sp>
      <p:pic>
        <p:nvPicPr>
          <p:cNvPr id="4" name="Content Placeholder 3">
            <a:extLst>
              <a:ext uri="{FF2B5EF4-FFF2-40B4-BE49-F238E27FC236}">
                <a16:creationId xmlns:a16="http://schemas.microsoft.com/office/drawing/2014/main" id="{B68D2995-53E2-49F7-91F6-A4287476C9D6}"/>
              </a:ext>
            </a:extLst>
          </p:cNvPr>
          <p:cNvPicPr>
            <a:picLocks noGrp="1" noChangeAspect="1"/>
          </p:cNvPicPr>
          <p:nvPr>
            <p:ph idx="1"/>
          </p:nvPr>
        </p:nvPicPr>
        <p:blipFill>
          <a:blip r:embed="rId2"/>
          <a:stretch>
            <a:fillRect/>
          </a:stretch>
        </p:blipFill>
        <p:spPr>
          <a:xfrm>
            <a:off x="4786312" y="3129756"/>
            <a:ext cx="2619375" cy="1743075"/>
          </a:xfrm>
          <a:prstGeom prst="rect">
            <a:avLst/>
          </a:prstGeom>
        </p:spPr>
      </p:pic>
    </p:spTree>
    <p:extLst>
      <p:ext uri="{BB962C8B-B14F-4D97-AF65-F5344CB8AC3E}">
        <p14:creationId xmlns:p14="http://schemas.microsoft.com/office/powerpoint/2010/main" val="2298138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ADA08-BC5A-4F6A-AE0D-2CDEB25D4F7F}"/>
              </a:ext>
            </a:extLst>
          </p:cNvPr>
          <p:cNvSpPr>
            <a:spLocks noGrp="1"/>
          </p:cNvSpPr>
          <p:nvPr>
            <p:ph type="title"/>
          </p:nvPr>
        </p:nvSpPr>
        <p:spPr>
          <a:xfrm>
            <a:off x="838200" y="327025"/>
            <a:ext cx="10515600" cy="1325563"/>
          </a:xfrm>
        </p:spPr>
        <p:txBody>
          <a:bodyPr/>
          <a:lstStyle/>
          <a:p>
            <a:r>
              <a:rPr lang="en-GB" b="1" dirty="0">
                <a:solidFill>
                  <a:srgbClr val="7030A0"/>
                </a:solidFill>
                <a:latin typeface="Abadi" panose="020B0604020104020204" pitchFamily="34" charset="0"/>
              </a:rPr>
              <a:t>When we want our children to be brave, we need to…</a:t>
            </a:r>
          </a:p>
        </p:txBody>
      </p:sp>
      <p:pic>
        <p:nvPicPr>
          <p:cNvPr id="4" name="Content Placeholder 3">
            <a:extLst>
              <a:ext uri="{FF2B5EF4-FFF2-40B4-BE49-F238E27FC236}">
                <a16:creationId xmlns:a16="http://schemas.microsoft.com/office/drawing/2014/main" id="{B68D2995-53E2-49F7-91F6-A4287476C9D6}"/>
              </a:ext>
            </a:extLst>
          </p:cNvPr>
          <p:cNvPicPr>
            <a:picLocks noGrp="1" noChangeAspect="1"/>
          </p:cNvPicPr>
          <p:nvPr>
            <p:ph idx="1"/>
          </p:nvPr>
        </p:nvPicPr>
        <p:blipFill>
          <a:blip r:embed="rId2"/>
          <a:stretch>
            <a:fillRect/>
          </a:stretch>
        </p:blipFill>
        <p:spPr>
          <a:xfrm>
            <a:off x="4786312" y="3129756"/>
            <a:ext cx="2619375" cy="1743075"/>
          </a:xfrm>
          <a:prstGeom prst="rect">
            <a:avLst/>
          </a:prstGeom>
        </p:spPr>
      </p:pic>
      <p:sp>
        <p:nvSpPr>
          <p:cNvPr id="5" name="TextBox 4">
            <a:extLst>
              <a:ext uri="{FF2B5EF4-FFF2-40B4-BE49-F238E27FC236}">
                <a16:creationId xmlns:a16="http://schemas.microsoft.com/office/drawing/2014/main" id="{FF0929C9-8F94-44F2-B096-62C9064E522D}"/>
              </a:ext>
            </a:extLst>
          </p:cNvPr>
          <p:cNvSpPr txBox="1"/>
          <p:nvPr/>
        </p:nvSpPr>
        <p:spPr>
          <a:xfrm>
            <a:off x="6867207" y="5129212"/>
            <a:ext cx="1076960" cy="369332"/>
          </a:xfrm>
          <a:prstGeom prst="rect">
            <a:avLst/>
          </a:prstGeom>
          <a:noFill/>
        </p:spPr>
        <p:txBody>
          <a:bodyPr wrap="square" rtlCol="0">
            <a:spAutoFit/>
          </a:bodyPr>
          <a:lstStyle/>
          <a:p>
            <a:r>
              <a:rPr lang="en-GB" dirty="0"/>
              <a:t>Support</a:t>
            </a:r>
          </a:p>
        </p:txBody>
      </p:sp>
      <p:sp>
        <p:nvSpPr>
          <p:cNvPr id="6" name="TextBox 5">
            <a:extLst>
              <a:ext uri="{FF2B5EF4-FFF2-40B4-BE49-F238E27FC236}">
                <a16:creationId xmlns:a16="http://schemas.microsoft.com/office/drawing/2014/main" id="{17342CAD-8DD2-4803-BE24-5E587CD3527D}"/>
              </a:ext>
            </a:extLst>
          </p:cNvPr>
          <p:cNvSpPr txBox="1"/>
          <p:nvPr/>
        </p:nvSpPr>
        <p:spPr>
          <a:xfrm>
            <a:off x="7820025" y="4478337"/>
            <a:ext cx="1257300" cy="369332"/>
          </a:xfrm>
          <a:prstGeom prst="rect">
            <a:avLst/>
          </a:prstGeom>
          <a:noFill/>
        </p:spPr>
        <p:txBody>
          <a:bodyPr wrap="square" rtlCol="0">
            <a:spAutoFit/>
          </a:bodyPr>
          <a:lstStyle/>
          <a:p>
            <a:r>
              <a:rPr lang="en-GB" dirty="0"/>
              <a:t>Encourage</a:t>
            </a:r>
          </a:p>
        </p:txBody>
      </p:sp>
      <p:sp>
        <p:nvSpPr>
          <p:cNvPr id="7" name="TextBox 6">
            <a:extLst>
              <a:ext uri="{FF2B5EF4-FFF2-40B4-BE49-F238E27FC236}">
                <a16:creationId xmlns:a16="http://schemas.microsoft.com/office/drawing/2014/main" id="{C2C6FC4D-3722-4A8B-A102-31E99673C49A}"/>
              </a:ext>
            </a:extLst>
          </p:cNvPr>
          <p:cNvSpPr txBox="1"/>
          <p:nvPr/>
        </p:nvSpPr>
        <p:spPr>
          <a:xfrm>
            <a:off x="5210174" y="2478087"/>
            <a:ext cx="885825" cy="369332"/>
          </a:xfrm>
          <a:prstGeom prst="rect">
            <a:avLst/>
          </a:prstGeom>
          <a:noFill/>
        </p:spPr>
        <p:txBody>
          <a:bodyPr wrap="square" rtlCol="0">
            <a:spAutoFit/>
          </a:bodyPr>
          <a:lstStyle/>
          <a:p>
            <a:r>
              <a:rPr lang="en-GB" dirty="0"/>
              <a:t>Praise</a:t>
            </a:r>
          </a:p>
        </p:txBody>
      </p:sp>
      <p:sp>
        <p:nvSpPr>
          <p:cNvPr id="8" name="TextBox 7">
            <a:extLst>
              <a:ext uri="{FF2B5EF4-FFF2-40B4-BE49-F238E27FC236}">
                <a16:creationId xmlns:a16="http://schemas.microsoft.com/office/drawing/2014/main" id="{698BC00E-4D78-4630-9FBD-C64074EC9523}"/>
              </a:ext>
            </a:extLst>
          </p:cNvPr>
          <p:cNvSpPr txBox="1"/>
          <p:nvPr/>
        </p:nvSpPr>
        <p:spPr>
          <a:xfrm>
            <a:off x="7534275" y="2924214"/>
            <a:ext cx="1543050" cy="369332"/>
          </a:xfrm>
          <a:prstGeom prst="rect">
            <a:avLst/>
          </a:prstGeom>
          <a:noFill/>
        </p:spPr>
        <p:txBody>
          <a:bodyPr wrap="square" rtlCol="0">
            <a:spAutoFit/>
          </a:bodyPr>
          <a:lstStyle/>
          <a:p>
            <a:r>
              <a:rPr lang="en-GB" dirty="0"/>
              <a:t>Commiserate</a:t>
            </a:r>
          </a:p>
        </p:txBody>
      </p:sp>
      <p:sp>
        <p:nvSpPr>
          <p:cNvPr id="9" name="TextBox 8">
            <a:extLst>
              <a:ext uri="{FF2B5EF4-FFF2-40B4-BE49-F238E27FC236}">
                <a16:creationId xmlns:a16="http://schemas.microsoft.com/office/drawing/2014/main" id="{B72FE4B2-33F3-429D-BF86-FBB03239B867}"/>
              </a:ext>
            </a:extLst>
          </p:cNvPr>
          <p:cNvSpPr txBox="1"/>
          <p:nvPr/>
        </p:nvSpPr>
        <p:spPr>
          <a:xfrm>
            <a:off x="7856060" y="3697565"/>
            <a:ext cx="819150" cy="369332"/>
          </a:xfrm>
          <a:prstGeom prst="rect">
            <a:avLst/>
          </a:prstGeom>
          <a:noFill/>
        </p:spPr>
        <p:txBody>
          <a:bodyPr wrap="square" rtlCol="0">
            <a:spAutoFit/>
          </a:bodyPr>
          <a:lstStyle/>
          <a:p>
            <a:r>
              <a:rPr lang="en-GB" dirty="0"/>
              <a:t>Coax</a:t>
            </a:r>
          </a:p>
        </p:txBody>
      </p:sp>
      <p:sp>
        <p:nvSpPr>
          <p:cNvPr id="10" name="TextBox 9">
            <a:extLst>
              <a:ext uri="{FF2B5EF4-FFF2-40B4-BE49-F238E27FC236}">
                <a16:creationId xmlns:a16="http://schemas.microsoft.com/office/drawing/2014/main" id="{A9CABFF0-D4C7-4435-A460-39C9AE0FDEA1}"/>
              </a:ext>
            </a:extLst>
          </p:cNvPr>
          <p:cNvSpPr txBox="1"/>
          <p:nvPr/>
        </p:nvSpPr>
        <p:spPr>
          <a:xfrm>
            <a:off x="3336130" y="4798694"/>
            <a:ext cx="1095375" cy="369332"/>
          </a:xfrm>
          <a:prstGeom prst="rect">
            <a:avLst/>
          </a:prstGeom>
          <a:noFill/>
        </p:spPr>
        <p:txBody>
          <a:bodyPr wrap="square" rtlCol="0">
            <a:spAutoFit/>
          </a:bodyPr>
          <a:lstStyle/>
          <a:p>
            <a:r>
              <a:rPr lang="en-GB" dirty="0"/>
              <a:t>Scaffold</a:t>
            </a:r>
          </a:p>
        </p:txBody>
      </p:sp>
      <p:sp>
        <p:nvSpPr>
          <p:cNvPr id="11" name="TextBox 10">
            <a:extLst>
              <a:ext uri="{FF2B5EF4-FFF2-40B4-BE49-F238E27FC236}">
                <a16:creationId xmlns:a16="http://schemas.microsoft.com/office/drawing/2014/main" id="{1B361B1F-B184-4139-8B20-6102C6B44C7A}"/>
              </a:ext>
            </a:extLst>
          </p:cNvPr>
          <p:cNvSpPr txBox="1"/>
          <p:nvPr/>
        </p:nvSpPr>
        <p:spPr>
          <a:xfrm>
            <a:off x="4468969" y="5168026"/>
            <a:ext cx="1009650" cy="369332"/>
          </a:xfrm>
          <a:prstGeom prst="rect">
            <a:avLst/>
          </a:prstGeom>
          <a:noFill/>
        </p:spPr>
        <p:txBody>
          <a:bodyPr wrap="square" rtlCol="0">
            <a:spAutoFit/>
          </a:bodyPr>
          <a:lstStyle/>
          <a:p>
            <a:r>
              <a:rPr lang="en-GB" dirty="0"/>
              <a:t>Discuss</a:t>
            </a:r>
          </a:p>
        </p:txBody>
      </p:sp>
      <p:sp>
        <p:nvSpPr>
          <p:cNvPr id="12" name="TextBox 11">
            <a:extLst>
              <a:ext uri="{FF2B5EF4-FFF2-40B4-BE49-F238E27FC236}">
                <a16:creationId xmlns:a16="http://schemas.microsoft.com/office/drawing/2014/main" id="{9BCA1C28-986C-48E7-8AC1-00363F8FB214}"/>
              </a:ext>
            </a:extLst>
          </p:cNvPr>
          <p:cNvSpPr txBox="1"/>
          <p:nvPr/>
        </p:nvSpPr>
        <p:spPr>
          <a:xfrm>
            <a:off x="8477250" y="5655706"/>
            <a:ext cx="2314575" cy="923330"/>
          </a:xfrm>
          <a:prstGeom prst="rect">
            <a:avLst/>
          </a:prstGeom>
          <a:noFill/>
        </p:spPr>
        <p:txBody>
          <a:bodyPr wrap="square" rtlCol="0">
            <a:spAutoFit/>
          </a:bodyPr>
          <a:lstStyle/>
          <a:p>
            <a:r>
              <a:rPr lang="en-GB" dirty="0"/>
              <a:t>Share stories of own experiences of feeling fear and being brave</a:t>
            </a:r>
          </a:p>
        </p:txBody>
      </p:sp>
      <p:sp>
        <p:nvSpPr>
          <p:cNvPr id="13" name="TextBox 12">
            <a:extLst>
              <a:ext uri="{FF2B5EF4-FFF2-40B4-BE49-F238E27FC236}">
                <a16:creationId xmlns:a16="http://schemas.microsoft.com/office/drawing/2014/main" id="{DBF20D3E-5F8F-4F07-BB3B-0943F952FD73}"/>
              </a:ext>
            </a:extLst>
          </p:cNvPr>
          <p:cNvSpPr txBox="1"/>
          <p:nvPr/>
        </p:nvSpPr>
        <p:spPr>
          <a:xfrm>
            <a:off x="6677024" y="2483167"/>
            <a:ext cx="966788" cy="369332"/>
          </a:xfrm>
          <a:prstGeom prst="rect">
            <a:avLst/>
          </a:prstGeom>
          <a:noFill/>
        </p:spPr>
        <p:txBody>
          <a:bodyPr wrap="square" rtlCol="0">
            <a:spAutoFit/>
          </a:bodyPr>
          <a:lstStyle/>
          <a:p>
            <a:r>
              <a:rPr lang="en-GB" dirty="0"/>
              <a:t>Cuddle</a:t>
            </a:r>
          </a:p>
        </p:txBody>
      </p:sp>
      <p:sp>
        <p:nvSpPr>
          <p:cNvPr id="14" name="TextBox 13">
            <a:extLst>
              <a:ext uri="{FF2B5EF4-FFF2-40B4-BE49-F238E27FC236}">
                <a16:creationId xmlns:a16="http://schemas.microsoft.com/office/drawing/2014/main" id="{0F54B230-28BF-40CC-8061-65D6EA310256}"/>
              </a:ext>
            </a:extLst>
          </p:cNvPr>
          <p:cNvSpPr txBox="1"/>
          <p:nvPr/>
        </p:nvSpPr>
        <p:spPr>
          <a:xfrm>
            <a:off x="3603704" y="2831388"/>
            <a:ext cx="1009650" cy="369332"/>
          </a:xfrm>
          <a:prstGeom prst="rect">
            <a:avLst/>
          </a:prstGeom>
          <a:noFill/>
        </p:spPr>
        <p:txBody>
          <a:bodyPr wrap="square" rtlCol="0">
            <a:spAutoFit/>
          </a:bodyPr>
          <a:lstStyle/>
          <a:p>
            <a:r>
              <a:rPr lang="en-GB" dirty="0"/>
              <a:t>Listen</a:t>
            </a:r>
          </a:p>
        </p:txBody>
      </p:sp>
      <p:sp>
        <p:nvSpPr>
          <p:cNvPr id="15" name="TextBox 14">
            <a:extLst>
              <a:ext uri="{FF2B5EF4-FFF2-40B4-BE49-F238E27FC236}">
                <a16:creationId xmlns:a16="http://schemas.microsoft.com/office/drawing/2014/main" id="{F5102C7E-38C2-4F19-B65E-CA959460FD71}"/>
              </a:ext>
            </a:extLst>
          </p:cNvPr>
          <p:cNvSpPr txBox="1"/>
          <p:nvPr/>
        </p:nvSpPr>
        <p:spPr>
          <a:xfrm>
            <a:off x="3230720" y="3409950"/>
            <a:ext cx="1209675" cy="369332"/>
          </a:xfrm>
          <a:prstGeom prst="rect">
            <a:avLst/>
          </a:prstGeom>
          <a:noFill/>
        </p:spPr>
        <p:txBody>
          <a:bodyPr wrap="square" rtlCol="0">
            <a:spAutoFit/>
          </a:bodyPr>
          <a:lstStyle/>
          <a:p>
            <a:r>
              <a:rPr lang="en-GB" dirty="0"/>
              <a:t>Prop up</a:t>
            </a:r>
          </a:p>
        </p:txBody>
      </p:sp>
      <p:sp>
        <p:nvSpPr>
          <p:cNvPr id="16" name="TextBox 15">
            <a:extLst>
              <a:ext uri="{FF2B5EF4-FFF2-40B4-BE49-F238E27FC236}">
                <a16:creationId xmlns:a16="http://schemas.microsoft.com/office/drawing/2014/main" id="{D021D04E-0F7C-452E-AB6C-CEAC2D46D681}"/>
              </a:ext>
            </a:extLst>
          </p:cNvPr>
          <p:cNvSpPr txBox="1"/>
          <p:nvPr/>
        </p:nvSpPr>
        <p:spPr>
          <a:xfrm>
            <a:off x="2192495" y="5791752"/>
            <a:ext cx="2247900" cy="369332"/>
          </a:xfrm>
          <a:prstGeom prst="rect">
            <a:avLst/>
          </a:prstGeom>
          <a:noFill/>
        </p:spPr>
        <p:txBody>
          <a:bodyPr wrap="square" rtlCol="0">
            <a:spAutoFit/>
          </a:bodyPr>
          <a:lstStyle/>
          <a:p>
            <a:r>
              <a:rPr lang="en-GB" dirty="0"/>
              <a:t>Be present if needed</a:t>
            </a:r>
          </a:p>
        </p:txBody>
      </p:sp>
      <p:sp>
        <p:nvSpPr>
          <p:cNvPr id="17" name="TextBox 16">
            <a:extLst>
              <a:ext uri="{FF2B5EF4-FFF2-40B4-BE49-F238E27FC236}">
                <a16:creationId xmlns:a16="http://schemas.microsoft.com/office/drawing/2014/main" id="{36082487-BC97-4BBB-90B2-74353EC28142}"/>
              </a:ext>
            </a:extLst>
          </p:cNvPr>
          <p:cNvSpPr txBox="1"/>
          <p:nvPr/>
        </p:nvSpPr>
        <p:spPr>
          <a:xfrm>
            <a:off x="9358312" y="3118127"/>
            <a:ext cx="1933575" cy="369332"/>
          </a:xfrm>
          <a:prstGeom prst="rect">
            <a:avLst/>
          </a:prstGeom>
          <a:noFill/>
        </p:spPr>
        <p:txBody>
          <a:bodyPr wrap="square" rtlCol="0">
            <a:spAutoFit/>
          </a:bodyPr>
          <a:lstStyle/>
          <a:p>
            <a:r>
              <a:rPr lang="en-GB" dirty="0"/>
              <a:t>Laugh off mistakes</a:t>
            </a:r>
          </a:p>
        </p:txBody>
      </p:sp>
      <p:sp>
        <p:nvSpPr>
          <p:cNvPr id="18" name="TextBox 17">
            <a:extLst>
              <a:ext uri="{FF2B5EF4-FFF2-40B4-BE49-F238E27FC236}">
                <a16:creationId xmlns:a16="http://schemas.microsoft.com/office/drawing/2014/main" id="{EDDC7B4F-A2DD-440A-8D86-8D4E592E8289}"/>
              </a:ext>
            </a:extLst>
          </p:cNvPr>
          <p:cNvSpPr txBox="1"/>
          <p:nvPr/>
        </p:nvSpPr>
        <p:spPr>
          <a:xfrm>
            <a:off x="251541" y="3607218"/>
            <a:ext cx="1982945" cy="369332"/>
          </a:xfrm>
          <a:prstGeom prst="rect">
            <a:avLst/>
          </a:prstGeom>
          <a:noFill/>
        </p:spPr>
        <p:txBody>
          <a:bodyPr wrap="square" rtlCol="0">
            <a:spAutoFit/>
          </a:bodyPr>
          <a:lstStyle/>
          <a:p>
            <a:r>
              <a:rPr lang="en-GB" dirty="0"/>
              <a:t>Share experience</a:t>
            </a:r>
          </a:p>
        </p:txBody>
      </p:sp>
      <p:sp>
        <p:nvSpPr>
          <p:cNvPr id="19" name="TextBox 18">
            <a:extLst>
              <a:ext uri="{FF2B5EF4-FFF2-40B4-BE49-F238E27FC236}">
                <a16:creationId xmlns:a16="http://schemas.microsoft.com/office/drawing/2014/main" id="{E25B81C1-09A3-40BF-A7B3-45EF6922F7B0}"/>
              </a:ext>
            </a:extLst>
          </p:cNvPr>
          <p:cNvSpPr txBox="1"/>
          <p:nvPr/>
        </p:nvSpPr>
        <p:spPr>
          <a:xfrm>
            <a:off x="2743200" y="1801734"/>
            <a:ext cx="2095500" cy="369332"/>
          </a:xfrm>
          <a:prstGeom prst="rect">
            <a:avLst/>
          </a:prstGeom>
          <a:noFill/>
        </p:spPr>
        <p:txBody>
          <a:bodyPr wrap="square" rtlCol="0">
            <a:spAutoFit/>
          </a:bodyPr>
          <a:lstStyle/>
          <a:p>
            <a:r>
              <a:rPr lang="en-GB" dirty="0"/>
              <a:t>Share technique</a:t>
            </a:r>
          </a:p>
        </p:txBody>
      </p:sp>
      <p:sp>
        <p:nvSpPr>
          <p:cNvPr id="20" name="TextBox 19">
            <a:extLst>
              <a:ext uri="{FF2B5EF4-FFF2-40B4-BE49-F238E27FC236}">
                <a16:creationId xmlns:a16="http://schemas.microsoft.com/office/drawing/2014/main" id="{9DFB9C56-6703-4682-AED5-FD5CB48289B1}"/>
              </a:ext>
            </a:extLst>
          </p:cNvPr>
          <p:cNvSpPr txBox="1"/>
          <p:nvPr/>
        </p:nvSpPr>
        <p:spPr>
          <a:xfrm>
            <a:off x="1007469" y="2621244"/>
            <a:ext cx="1828163" cy="369332"/>
          </a:xfrm>
          <a:prstGeom prst="rect">
            <a:avLst/>
          </a:prstGeom>
          <a:noFill/>
        </p:spPr>
        <p:txBody>
          <a:bodyPr wrap="square" rtlCol="0">
            <a:spAutoFit/>
          </a:bodyPr>
          <a:lstStyle/>
          <a:p>
            <a:r>
              <a:rPr lang="en-GB" dirty="0"/>
              <a:t>Model bravery</a:t>
            </a:r>
          </a:p>
        </p:txBody>
      </p:sp>
      <p:sp>
        <p:nvSpPr>
          <p:cNvPr id="21" name="TextBox 20">
            <a:extLst>
              <a:ext uri="{FF2B5EF4-FFF2-40B4-BE49-F238E27FC236}">
                <a16:creationId xmlns:a16="http://schemas.microsoft.com/office/drawing/2014/main" id="{D6C760F5-EFDD-4987-9093-5AEBC9F37486}"/>
              </a:ext>
            </a:extLst>
          </p:cNvPr>
          <p:cNvSpPr txBox="1"/>
          <p:nvPr/>
        </p:nvSpPr>
        <p:spPr>
          <a:xfrm>
            <a:off x="9576513" y="4295496"/>
            <a:ext cx="2076450" cy="369332"/>
          </a:xfrm>
          <a:prstGeom prst="rect">
            <a:avLst/>
          </a:prstGeom>
          <a:noFill/>
        </p:spPr>
        <p:txBody>
          <a:bodyPr wrap="square" rtlCol="0">
            <a:spAutoFit/>
          </a:bodyPr>
          <a:lstStyle/>
          <a:p>
            <a:r>
              <a:rPr lang="en-GB" dirty="0"/>
              <a:t>Point out learning</a:t>
            </a:r>
          </a:p>
        </p:txBody>
      </p:sp>
      <p:sp>
        <p:nvSpPr>
          <p:cNvPr id="23" name="TextBox 22">
            <a:extLst>
              <a:ext uri="{FF2B5EF4-FFF2-40B4-BE49-F238E27FC236}">
                <a16:creationId xmlns:a16="http://schemas.microsoft.com/office/drawing/2014/main" id="{E4E09531-FCF3-45DB-9E64-B5FA212DEDC6}"/>
              </a:ext>
            </a:extLst>
          </p:cNvPr>
          <p:cNvSpPr txBox="1"/>
          <p:nvPr/>
        </p:nvSpPr>
        <p:spPr>
          <a:xfrm>
            <a:off x="485775" y="4593193"/>
            <a:ext cx="2505075" cy="369332"/>
          </a:xfrm>
          <a:prstGeom prst="rect">
            <a:avLst/>
          </a:prstGeom>
          <a:noFill/>
        </p:spPr>
        <p:txBody>
          <a:bodyPr wrap="square" rtlCol="0">
            <a:spAutoFit/>
          </a:bodyPr>
          <a:lstStyle/>
          <a:p>
            <a:r>
              <a:rPr lang="en-GB" dirty="0"/>
              <a:t>Get advice from others</a:t>
            </a:r>
          </a:p>
        </p:txBody>
      </p:sp>
      <p:sp>
        <p:nvSpPr>
          <p:cNvPr id="24" name="TextBox 23">
            <a:extLst>
              <a:ext uri="{FF2B5EF4-FFF2-40B4-BE49-F238E27FC236}">
                <a16:creationId xmlns:a16="http://schemas.microsoft.com/office/drawing/2014/main" id="{F286AE02-BCB5-43A8-A431-538A443BAC3C}"/>
              </a:ext>
            </a:extLst>
          </p:cNvPr>
          <p:cNvSpPr txBox="1"/>
          <p:nvPr/>
        </p:nvSpPr>
        <p:spPr>
          <a:xfrm>
            <a:off x="8229600" y="1801734"/>
            <a:ext cx="2095500" cy="369332"/>
          </a:xfrm>
          <a:prstGeom prst="rect">
            <a:avLst/>
          </a:prstGeom>
          <a:noFill/>
        </p:spPr>
        <p:txBody>
          <a:bodyPr wrap="square" rtlCol="0">
            <a:spAutoFit/>
          </a:bodyPr>
          <a:lstStyle/>
          <a:p>
            <a:r>
              <a:rPr lang="en-GB" dirty="0"/>
              <a:t>Point out success</a:t>
            </a:r>
          </a:p>
        </p:txBody>
      </p:sp>
      <p:sp>
        <p:nvSpPr>
          <p:cNvPr id="3" name="TextBox 2">
            <a:extLst>
              <a:ext uri="{FF2B5EF4-FFF2-40B4-BE49-F238E27FC236}">
                <a16:creationId xmlns:a16="http://schemas.microsoft.com/office/drawing/2014/main" id="{5B943B54-9A17-431D-AF30-18AC9EEED1C0}"/>
              </a:ext>
            </a:extLst>
          </p:cNvPr>
          <p:cNvSpPr txBox="1"/>
          <p:nvPr/>
        </p:nvSpPr>
        <p:spPr>
          <a:xfrm>
            <a:off x="5685183" y="1510748"/>
            <a:ext cx="1849092" cy="369332"/>
          </a:xfrm>
          <a:prstGeom prst="rect">
            <a:avLst/>
          </a:prstGeom>
          <a:noFill/>
        </p:spPr>
        <p:txBody>
          <a:bodyPr wrap="square" rtlCol="0">
            <a:spAutoFit/>
          </a:bodyPr>
          <a:lstStyle/>
          <a:p>
            <a:r>
              <a:rPr lang="en-GB" dirty="0"/>
              <a:t>Pink elephant</a:t>
            </a:r>
          </a:p>
        </p:txBody>
      </p:sp>
    </p:spTree>
    <p:extLst>
      <p:ext uri="{BB962C8B-B14F-4D97-AF65-F5344CB8AC3E}">
        <p14:creationId xmlns:p14="http://schemas.microsoft.com/office/powerpoint/2010/main" val="1355372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FFD9A-270F-46DE-9FDD-B05AC722C26D}"/>
              </a:ext>
            </a:extLst>
          </p:cNvPr>
          <p:cNvSpPr>
            <a:spLocks noGrp="1"/>
          </p:cNvSpPr>
          <p:nvPr>
            <p:ph type="title"/>
          </p:nvPr>
        </p:nvSpPr>
        <p:spPr>
          <a:xfrm>
            <a:off x="838200" y="355186"/>
            <a:ext cx="10515600" cy="1325563"/>
          </a:xfrm>
        </p:spPr>
        <p:txBody>
          <a:bodyPr/>
          <a:lstStyle/>
          <a:p>
            <a:r>
              <a:rPr lang="en-GB" b="1" dirty="0">
                <a:solidFill>
                  <a:srgbClr val="7030A0"/>
                </a:solidFill>
                <a:latin typeface="Abadi" panose="020B0604020104020204" pitchFamily="34" charset="0"/>
              </a:rPr>
              <a:t>What do adults do to stop children being brave?</a:t>
            </a:r>
          </a:p>
        </p:txBody>
      </p:sp>
      <p:pic>
        <p:nvPicPr>
          <p:cNvPr id="4" name="Picture 3">
            <a:extLst>
              <a:ext uri="{FF2B5EF4-FFF2-40B4-BE49-F238E27FC236}">
                <a16:creationId xmlns:a16="http://schemas.microsoft.com/office/drawing/2014/main" id="{8133A97E-2ED8-402A-B279-5F58AF3E9447}"/>
              </a:ext>
            </a:extLst>
          </p:cNvPr>
          <p:cNvPicPr>
            <a:picLocks noChangeAspect="1"/>
          </p:cNvPicPr>
          <p:nvPr/>
        </p:nvPicPr>
        <p:blipFill>
          <a:blip r:embed="rId2"/>
          <a:stretch>
            <a:fillRect/>
          </a:stretch>
        </p:blipFill>
        <p:spPr>
          <a:xfrm>
            <a:off x="4045360" y="2170349"/>
            <a:ext cx="3508513" cy="3319054"/>
          </a:xfrm>
          <a:prstGeom prst="rect">
            <a:avLst/>
          </a:prstGeom>
        </p:spPr>
      </p:pic>
      <p:sp>
        <p:nvSpPr>
          <p:cNvPr id="5" name="TextBox 4">
            <a:extLst>
              <a:ext uri="{FF2B5EF4-FFF2-40B4-BE49-F238E27FC236}">
                <a16:creationId xmlns:a16="http://schemas.microsoft.com/office/drawing/2014/main" id="{F6C5157B-98B2-4698-B817-7DA21DE5BA58}"/>
              </a:ext>
            </a:extLst>
          </p:cNvPr>
          <p:cNvSpPr txBox="1"/>
          <p:nvPr/>
        </p:nvSpPr>
        <p:spPr>
          <a:xfrm>
            <a:off x="718839" y="2082464"/>
            <a:ext cx="3003069" cy="646331"/>
          </a:xfrm>
          <a:prstGeom prst="rect">
            <a:avLst/>
          </a:prstGeom>
          <a:noFill/>
        </p:spPr>
        <p:txBody>
          <a:bodyPr wrap="square" rtlCol="0">
            <a:spAutoFit/>
          </a:bodyPr>
          <a:lstStyle/>
          <a:p>
            <a:r>
              <a:rPr lang="en-GB" dirty="0"/>
              <a:t>Compare children to their siblings or to other children</a:t>
            </a:r>
          </a:p>
        </p:txBody>
      </p:sp>
      <p:sp>
        <p:nvSpPr>
          <p:cNvPr id="6" name="TextBox 5">
            <a:extLst>
              <a:ext uri="{FF2B5EF4-FFF2-40B4-BE49-F238E27FC236}">
                <a16:creationId xmlns:a16="http://schemas.microsoft.com/office/drawing/2014/main" id="{2CCE716D-F094-486B-89D9-46201D961A5C}"/>
              </a:ext>
            </a:extLst>
          </p:cNvPr>
          <p:cNvSpPr txBox="1"/>
          <p:nvPr/>
        </p:nvSpPr>
        <p:spPr>
          <a:xfrm>
            <a:off x="718839" y="3100720"/>
            <a:ext cx="2827820" cy="923330"/>
          </a:xfrm>
          <a:prstGeom prst="rect">
            <a:avLst/>
          </a:prstGeom>
          <a:noFill/>
        </p:spPr>
        <p:txBody>
          <a:bodyPr wrap="square" rtlCol="0">
            <a:spAutoFit/>
          </a:bodyPr>
          <a:lstStyle/>
          <a:p>
            <a:r>
              <a:rPr lang="en-GB" dirty="0"/>
              <a:t>Be overly critical of their choices, beliefs, ideas, friends, clothing, etc</a:t>
            </a:r>
          </a:p>
        </p:txBody>
      </p:sp>
      <p:sp>
        <p:nvSpPr>
          <p:cNvPr id="7" name="TextBox 6">
            <a:extLst>
              <a:ext uri="{FF2B5EF4-FFF2-40B4-BE49-F238E27FC236}">
                <a16:creationId xmlns:a16="http://schemas.microsoft.com/office/drawing/2014/main" id="{CBB04410-35BD-4028-999C-2FBF604AB46D}"/>
              </a:ext>
            </a:extLst>
          </p:cNvPr>
          <p:cNvSpPr txBox="1"/>
          <p:nvPr/>
        </p:nvSpPr>
        <p:spPr>
          <a:xfrm>
            <a:off x="685800" y="4528185"/>
            <a:ext cx="2743200" cy="923330"/>
          </a:xfrm>
          <a:prstGeom prst="rect">
            <a:avLst/>
          </a:prstGeom>
          <a:noFill/>
        </p:spPr>
        <p:txBody>
          <a:bodyPr wrap="square" rtlCol="0">
            <a:spAutoFit/>
          </a:bodyPr>
          <a:lstStyle/>
          <a:p>
            <a:r>
              <a:rPr lang="en-GB" dirty="0"/>
              <a:t>Not allow the children a chance to try and sort things out themselves first</a:t>
            </a:r>
          </a:p>
        </p:txBody>
      </p:sp>
      <p:sp>
        <p:nvSpPr>
          <p:cNvPr id="8" name="TextBox 7">
            <a:extLst>
              <a:ext uri="{FF2B5EF4-FFF2-40B4-BE49-F238E27FC236}">
                <a16:creationId xmlns:a16="http://schemas.microsoft.com/office/drawing/2014/main" id="{897090C7-37CF-4086-B70A-93E657601716}"/>
              </a:ext>
            </a:extLst>
          </p:cNvPr>
          <p:cNvSpPr txBox="1"/>
          <p:nvPr/>
        </p:nvSpPr>
        <p:spPr>
          <a:xfrm>
            <a:off x="3721908" y="1526721"/>
            <a:ext cx="2441713" cy="369332"/>
          </a:xfrm>
          <a:prstGeom prst="rect">
            <a:avLst/>
          </a:prstGeom>
          <a:noFill/>
        </p:spPr>
        <p:txBody>
          <a:bodyPr wrap="square" rtlCol="0">
            <a:spAutoFit/>
          </a:bodyPr>
          <a:lstStyle/>
          <a:p>
            <a:r>
              <a:rPr lang="en-GB" dirty="0"/>
              <a:t>Not listen</a:t>
            </a:r>
          </a:p>
        </p:txBody>
      </p:sp>
      <p:sp>
        <p:nvSpPr>
          <p:cNvPr id="9" name="TextBox 8">
            <a:extLst>
              <a:ext uri="{FF2B5EF4-FFF2-40B4-BE49-F238E27FC236}">
                <a16:creationId xmlns:a16="http://schemas.microsoft.com/office/drawing/2014/main" id="{CC6EC9A9-6686-4049-91FC-15D21E4E70FB}"/>
              </a:ext>
            </a:extLst>
          </p:cNvPr>
          <p:cNvSpPr txBox="1"/>
          <p:nvPr/>
        </p:nvSpPr>
        <p:spPr>
          <a:xfrm>
            <a:off x="8295952" y="1620799"/>
            <a:ext cx="3281524" cy="923330"/>
          </a:xfrm>
          <a:prstGeom prst="rect">
            <a:avLst/>
          </a:prstGeom>
          <a:noFill/>
        </p:spPr>
        <p:txBody>
          <a:bodyPr wrap="square" rtlCol="0">
            <a:spAutoFit/>
          </a:bodyPr>
          <a:lstStyle/>
          <a:p>
            <a:r>
              <a:rPr lang="en-GB" dirty="0"/>
              <a:t>Focus on justice or even revenge rather than a good outcome for everyone</a:t>
            </a:r>
          </a:p>
        </p:txBody>
      </p:sp>
      <p:sp>
        <p:nvSpPr>
          <p:cNvPr id="10" name="TextBox 9">
            <a:extLst>
              <a:ext uri="{FF2B5EF4-FFF2-40B4-BE49-F238E27FC236}">
                <a16:creationId xmlns:a16="http://schemas.microsoft.com/office/drawing/2014/main" id="{958F8C61-1D0E-49A2-9150-BA22CD6B8E4F}"/>
              </a:ext>
            </a:extLst>
          </p:cNvPr>
          <p:cNvSpPr txBox="1"/>
          <p:nvPr/>
        </p:nvSpPr>
        <p:spPr>
          <a:xfrm>
            <a:off x="8295952" y="2728795"/>
            <a:ext cx="3177209" cy="1200329"/>
          </a:xfrm>
          <a:prstGeom prst="rect">
            <a:avLst/>
          </a:prstGeom>
          <a:noFill/>
        </p:spPr>
        <p:txBody>
          <a:bodyPr wrap="square" rtlCol="0">
            <a:spAutoFit/>
          </a:bodyPr>
          <a:lstStyle/>
          <a:p>
            <a:r>
              <a:rPr lang="en-GB" dirty="0"/>
              <a:t>Model the behaviour you don’t want – </a:t>
            </a:r>
            <a:r>
              <a:rPr lang="en-GB" dirty="0" err="1"/>
              <a:t>eg</a:t>
            </a:r>
            <a:r>
              <a:rPr lang="en-GB" dirty="0"/>
              <a:t>: being a keyboard warrior (aggressive or passive aggressive)</a:t>
            </a:r>
          </a:p>
        </p:txBody>
      </p:sp>
      <p:sp>
        <p:nvSpPr>
          <p:cNvPr id="11" name="TextBox 10">
            <a:extLst>
              <a:ext uri="{FF2B5EF4-FFF2-40B4-BE49-F238E27FC236}">
                <a16:creationId xmlns:a16="http://schemas.microsoft.com/office/drawing/2014/main" id="{F8665795-68A1-409B-BDC0-01F0F636D6A3}"/>
              </a:ext>
            </a:extLst>
          </p:cNvPr>
          <p:cNvSpPr txBox="1"/>
          <p:nvPr/>
        </p:nvSpPr>
        <p:spPr>
          <a:xfrm>
            <a:off x="685800" y="5656880"/>
            <a:ext cx="3177209" cy="646331"/>
          </a:xfrm>
          <a:prstGeom prst="rect">
            <a:avLst/>
          </a:prstGeom>
          <a:noFill/>
        </p:spPr>
        <p:txBody>
          <a:bodyPr wrap="square" rtlCol="0">
            <a:spAutoFit/>
          </a:bodyPr>
          <a:lstStyle/>
          <a:p>
            <a:r>
              <a:rPr lang="en-GB" dirty="0"/>
              <a:t>Not allow the children to take risks or even fail</a:t>
            </a:r>
          </a:p>
        </p:txBody>
      </p:sp>
      <p:sp>
        <p:nvSpPr>
          <p:cNvPr id="12" name="TextBox 11">
            <a:extLst>
              <a:ext uri="{FF2B5EF4-FFF2-40B4-BE49-F238E27FC236}">
                <a16:creationId xmlns:a16="http://schemas.microsoft.com/office/drawing/2014/main" id="{F2BF7E41-65C2-404F-A0AD-46686466E5FC}"/>
              </a:ext>
            </a:extLst>
          </p:cNvPr>
          <p:cNvSpPr txBox="1"/>
          <p:nvPr/>
        </p:nvSpPr>
        <p:spPr>
          <a:xfrm>
            <a:off x="8328991" y="4368601"/>
            <a:ext cx="3508513" cy="1754326"/>
          </a:xfrm>
          <a:prstGeom prst="rect">
            <a:avLst/>
          </a:prstGeom>
          <a:noFill/>
        </p:spPr>
        <p:txBody>
          <a:bodyPr wrap="square" rtlCol="0">
            <a:spAutoFit/>
          </a:bodyPr>
          <a:lstStyle/>
          <a:p>
            <a:r>
              <a:rPr lang="en-GB" dirty="0"/>
              <a:t>Not allow children to take any responsibility for things they did wrong</a:t>
            </a:r>
          </a:p>
          <a:p>
            <a:r>
              <a:rPr lang="en-GB" dirty="0"/>
              <a:t>OR - make the child take too much responsibility for something they did wrong</a:t>
            </a:r>
          </a:p>
        </p:txBody>
      </p:sp>
      <p:sp>
        <p:nvSpPr>
          <p:cNvPr id="13" name="TextBox 12">
            <a:extLst>
              <a:ext uri="{FF2B5EF4-FFF2-40B4-BE49-F238E27FC236}">
                <a16:creationId xmlns:a16="http://schemas.microsoft.com/office/drawing/2014/main" id="{46561E7F-01CF-44BD-B25D-1F400FA03B22}"/>
              </a:ext>
            </a:extLst>
          </p:cNvPr>
          <p:cNvSpPr txBox="1"/>
          <p:nvPr/>
        </p:nvSpPr>
        <p:spPr>
          <a:xfrm>
            <a:off x="3721909" y="5846544"/>
            <a:ext cx="4338726" cy="646331"/>
          </a:xfrm>
          <a:prstGeom prst="rect">
            <a:avLst/>
          </a:prstGeom>
          <a:noFill/>
        </p:spPr>
        <p:txBody>
          <a:bodyPr wrap="square" rtlCol="0">
            <a:spAutoFit/>
          </a:bodyPr>
          <a:lstStyle/>
          <a:p>
            <a:r>
              <a:rPr lang="en-GB" dirty="0"/>
              <a:t>Humiliation and put downs such as </a:t>
            </a:r>
            <a:r>
              <a:rPr lang="en-GB" dirty="0" err="1"/>
              <a:t>lgbtqi</a:t>
            </a:r>
            <a:r>
              <a:rPr lang="en-GB" dirty="0"/>
              <a:t>+, particular professions, etc</a:t>
            </a:r>
          </a:p>
        </p:txBody>
      </p:sp>
    </p:spTree>
    <p:extLst>
      <p:ext uri="{BB962C8B-B14F-4D97-AF65-F5344CB8AC3E}">
        <p14:creationId xmlns:p14="http://schemas.microsoft.com/office/powerpoint/2010/main" val="6851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FFD9A-270F-46DE-9FDD-B05AC722C26D}"/>
              </a:ext>
            </a:extLst>
          </p:cNvPr>
          <p:cNvSpPr>
            <a:spLocks noGrp="1"/>
          </p:cNvSpPr>
          <p:nvPr>
            <p:ph type="title"/>
          </p:nvPr>
        </p:nvSpPr>
        <p:spPr>
          <a:xfrm>
            <a:off x="838200" y="355186"/>
            <a:ext cx="10515600" cy="1325563"/>
          </a:xfrm>
        </p:spPr>
        <p:txBody>
          <a:bodyPr/>
          <a:lstStyle/>
          <a:p>
            <a:r>
              <a:rPr lang="en-GB" b="1" dirty="0">
                <a:solidFill>
                  <a:srgbClr val="7030A0"/>
                </a:solidFill>
                <a:latin typeface="Abadi" panose="020B0604020104020204" pitchFamily="34" charset="0"/>
              </a:rPr>
              <a:t>What can adults do to help children be brave?</a:t>
            </a:r>
          </a:p>
        </p:txBody>
      </p:sp>
      <p:pic>
        <p:nvPicPr>
          <p:cNvPr id="4" name="Picture 3">
            <a:extLst>
              <a:ext uri="{FF2B5EF4-FFF2-40B4-BE49-F238E27FC236}">
                <a16:creationId xmlns:a16="http://schemas.microsoft.com/office/drawing/2014/main" id="{8133A97E-2ED8-402A-B279-5F58AF3E9447}"/>
              </a:ext>
            </a:extLst>
          </p:cNvPr>
          <p:cNvPicPr>
            <a:picLocks noChangeAspect="1"/>
          </p:cNvPicPr>
          <p:nvPr/>
        </p:nvPicPr>
        <p:blipFill>
          <a:blip r:embed="rId2"/>
          <a:stretch>
            <a:fillRect/>
          </a:stretch>
        </p:blipFill>
        <p:spPr>
          <a:xfrm>
            <a:off x="4045360" y="2170349"/>
            <a:ext cx="3508513" cy="3319054"/>
          </a:xfrm>
          <a:prstGeom prst="rect">
            <a:avLst/>
          </a:prstGeom>
        </p:spPr>
      </p:pic>
      <p:sp>
        <p:nvSpPr>
          <p:cNvPr id="5" name="TextBox 4">
            <a:extLst>
              <a:ext uri="{FF2B5EF4-FFF2-40B4-BE49-F238E27FC236}">
                <a16:creationId xmlns:a16="http://schemas.microsoft.com/office/drawing/2014/main" id="{F6C5157B-98B2-4698-B817-7DA21DE5BA58}"/>
              </a:ext>
            </a:extLst>
          </p:cNvPr>
          <p:cNvSpPr txBox="1"/>
          <p:nvPr/>
        </p:nvSpPr>
        <p:spPr>
          <a:xfrm>
            <a:off x="718839" y="2082464"/>
            <a:ext cx="3003069" cy="923330"/>
          </a:xfrm>
          <a:prstGeom prst="rect">
            <a:avLst/>
          </a:prstGeom>
          <a:noFill/>
        </p:spPr>
        <p:txBody>
          <a:bodyPr wrap="square" rtlCol="0">
            <a:spAutoFit/>
          </a:bodyPr>
          <a:lstStyle/>
          <a:p>
            <a:r>
              <a:rPr lang="en-GB" dirty="0"/>
              <a:t>Point out to children when they are being brave and praise them</a:t>
            </a:r>
          </a:p>
        </p:txBody>
      </p:sp>
      <p:sp>
        <p:nvSpPr>
          <p:cNvPr id="6" name="TextBox 5">
            <a:extLst>
              <a:ext uri="{FF2B5EF4-FFF2-40B4-BE49-F238E27FC236}">
                <a16:creationId xmlns:a16="http://schemas.microsoft.com/office/drawing/2014/main" id="{2CCE716D-F094-486B-89D9-46201D961A5C}"/>
              </a:ext>
            </a:extLst>
          </p:cNvPr>
          <p:cNvSpPr txBox="1"/>
          <p:nvPr/>
        </p:nvSpPr>
        <p:spPr>
          <a:xfrm>
            <a:off x="718839" y="3100720"/>
            <a:ext cx="2827820" cy="923330"/>
          </a:xfrm>
          <a:prstGeom prst="rect">
            <a:avLst/>
          </a:prstGeom>
          <a:noFill/>
        </p:spPr>
        <p:txBody>
          <a:bodyPr wrap="square" rtlCol="0">
            <a:spAutoFit/>
          </a:bodyPr>
          <a:lstStyle/>
          <a:p>
            <a:r>
              <a:rPr lang="en-GB" dirty="0"/>
              <a:t>Be interested in their choices, beliefs, ideas, friends, clothing, etc</a:t>
            </a:r>
          </a:p>
        </p:txBody>
      </p:sp>
      <p:sp>
        <p:nvSpPr>
          <p:cNvPr id="7" name="TextBox 6">
            <a:extLst>
              <a:ext uri="{FF2B5EF4-FFF2-40B4-BE49-F238E27FC236}">
                <a16:creationId xmlns:a16="http://schemas.microsoft.com/office/drawing/2014/main" id="{CBB04410-35BD-4028-999C-2FBF604AB46D}"/>
              </a:ext>
            </a:extLst>
          </p:cNvPr>
          <p:cNvSpPr txBox="1"/>
          <p:nvPr/>
        </p:nvSpPr>
        <p:spPr>
          <a:xfrm>
            <a:off x="718839" y="4179552"/>
            <a:ext cx="2743200" cy="1477328"/>
          </a:xfrm>
          <a:prstGeom prst="rect">
            <a:avLst/>
          </a:prstGeom>
          <a:noFill/>
        </p:spPr>
        <p:txBody>
          <a:bodyPr wrap="square" rtlCol="0">
            <a:spAutoFit/>
          </a:bodyPr>
          <a:lstStyle/>
          <a:p>
            <a:r>
              <a:rPr lang="en-GB" dirty="0"/>
              <a:t>Allow children a chance to try and sort things out themselves first and support from the back benches</a:t>
            </a:r>
          </a:p>
        </p:txBody>
      </p:sp>
      <p:sp>
        <p:nvSpPr>
          <p:cNvPr id="8" name="TextBox 7">
            <a:extLst>
              <a:ext uri="{FF2B5EF4-FFF2-40B4-BE49-F238E27FC236}">
                <a16:creationId xmlns:a16="http://schemas.microsoft.com/office/drawing/2014/main" id="{897090C7-37CF-4086-B70A-93E657601716}"/>
              </a:ext>
            </a:extLst>
          </p:cNvPr>
          <p:cNvSpPr txBox="1"/>
          <p:nvPr/>
        </p:nvSpPr>
        <p:spPr>
          <a:xfrm>
            <a:off x="3721908" y="1526721"/>
            <a:ext cx="2441713" cy="369332"/>
          </a:xfrm>
          <a:prstGeom prst="rect">
            <a:avLst/>
          </a:prstGeom>
          <a:noFill/>
        </p:spPr>
        <p:txBody>
          <a:bodyPr wrap="square" rtlCol="0">
            <a:spAutoFit/>
          </a:bodyPr>
          <a:lstStyle/>
          <a:p>
            <a:r>
              <a:rPr lang="en-GB" dirty="0"/>
              <a:t>Listen</a:t>
            </a:r>
          </a:p>
        </p:txBody>
      </p:sp>
      <p:sp>
        <p:nvSpPr>
          <p:cNvPr id="9" name="TextBox 8">
            <a:extLst>
              <a:ext uri="{FF2B5EF4-FFF2-40B4-BE49-F238E27FC236}">
                <a16:creationId xmlns:a16="http://schemas.microsoft.com/office/drawing/2014/main" id="{CC6EC9A9-6686-4049-91FC-15D21E4E70FB}"/>
              </a:ext>
            </a:extLst>
          </p:cNvPr>
          <p:cNvSpPr txBox="1"/>
          <p:nvPr/>
        </p:nvSpPr>
        <p:spPr>
          <a:xfrm>
            <a:off x="8295952" y="1620799"/>
            <a:ext cx="3281524" cy="646331"/>
          </a:xfrm>
          <a:prstGeom prst="rect">
            <a:avLst/>
          </a:prstGeom>
          <a:noFill/>
        </p:spPr>
        <p:txBody>
          <a:bodyPr wrap="square" rtlCol="0">
            <a:spAutoFit/>
          </a:bodyPr>
          <a:lstStyle/>
          <a:p>
            <a:r>
              <a:rPr lang="en-GB" dirty="0"/>
              <a:t>Focus on a good outcome for everyone rather than tit for tat</a:t>
            </a:r>
          </a:p>
        </p:txBody>
      </p:sp>
      <p:sp>
        <p:nvSpPr>
          <p:cNvPr id="10" name="TextBox 9">
            <a:extLst>
              <a:ext uri="{FF2B5EF4-FFF2-40B4-BE49-F238E27FC236}">
                <a16:creationId xmlns:a16="http://schemas.microsoft.com/office/drawing/2014/main" id="{958F8C61-1D0E-49A2-9150-BA22CD6B8E4F}"/>
              </a:ext>
            </a:extLst>
          </p:cNvPr>
          <p:cNvSpPr txBox="1"/>
          <p:nvPr/>
        </p:nvSpPr>
        <p:spPr>
          <a:xfrm>
            <a:off x="8295952" y="2728795"/>
            <a:ext cx="3177209" cy="923330"/>
          </a:xfrm>
          <a:prstGeom prst="rect">
            <a:avLst/>
          </a:prstGeom>
          <a:noFill/>
        </p:spPr>
        <p:txBody>
          <a:bodyPr wrap="square" rtlCol="0">
            <a:spAutoFit/>
          </a:bodyPr>
          <a:lstStyle/>
          <a:p>
            <a:r>
              <a:rPr lang="en-GB" dirty="0"/>
              <a:t>Model the behaviour you want – </a:t>
            </a:r>
            <a:r>
              <a:rPr lang="en-GB" dirty="0" err="1"/>
              <a:t>eg</a:t>
            </a:r>
            <a:r>
              <a:rPr lang="en-GB" dirty="0"/>
              <a:t>: being hilariously funny or forgiving or dignified</a:t>
            </a:r>
          </a:p>
        </p:txBody>
      </p:sp>
      <p:sp>
        <p:nvSpPr>
          <p:cNvPr id="11" name="TextBox 10">
            <a:extLst>
              <a:ext uri="{FF2B5EF4-FFF2-40B4-BE49-F238E27FC236}">
                <a16:creationId xmlns:a16="http://schemas.microsoft.com/office/drawing/2014/main" id="{F8665795-68A1-409B-BDC0-01F0F636D6A3}"/>
              </a:ext>
            </a:extLst>
          </p:cNvPr>
          <p:cNvSpPr txBox="1"/>
          <p:nvPr/>
        </p:nvSpPr>
        <p:spPr>
          <a:xfrm>
            <a:off x="685800" y="5656880"/>
            <a:ext cx="3177209" cy="646331"/>
          </a:xfrm>
          <a:prstGeom prst="rect">
            <a:avLst/>
          </a:prstGeom>
          <a:noFill/>
        </p:spPr>
        <p:txBody>
          <a:bodyPr wrap="square" rtlCol="0">
            <a:spAutoFit/>
          </a:bodyPr>
          <a:lstStyle/>
          <a:p>
            <a:r>
              <a:rPr lang="en-GB" dirty="0"/>
              <a:t>Allow children to take risks or even fail</a:t>
            </a:r>
          </a:p>
        </p:txBody>
      </p:sp>
      <p:sp>
        <p:nvSpPr>
          <p:cNvPr id="12" name="TextBox 11">
            <a:extLst>
              <a:ext uri="{FF2B5EF4-FFF2-40B4-BE49-F238E27FC236}">
                <a16:creationId xmlns:a16="http://schemas.microsoft.com/office/drawing/2014/main" id="{F2BF7E41-65C2-404F-A0AD-46686466E5FC}"/>
              </a:ext>
            </a:extLst>
          </p:cNvPr>
          <p:cNvSpPr txBox="1"/>
          <p:nvPr/>
        </p:nvSpPr>
        <p:spPr>
          <a:xfrm>
            <a:off x="8328991" y="4368601"/>
            <a:ext cx="3508513" cy="1754326"/>
          </a:xfrm>
          <a:prstGeom prst="rect">
            <a:avLst/>
          </a:prstGeom>
          <a:noFill/>
        </p:spPr>
        <p:txBody>
          <a:bodyPr wrap="square" rtlCol="0">
            <a:spAutoFit/>
          </a:bodyPr>
          <a:lstStyle/>
          <a:p>
            <a:r>
              <a:rPr lang="en-GB" dirty="0"/>
              <a:t>Allow children to take responsibility for things they did wrong and allow them to feel it and understand it</a:t>
            </a:r>
          </a:p>
          <a:p>
            <a:r>
              <a:rPr lang="en-GB" dirty="0"/>
              <a:t>But…</a:t>
            </a:r>
          </a:p>
          <a:p>
            <a:r>
              <a:rPr lang="en-GB" dirty="0"/>
              <a:t>Don’t over-punish for mistakes – one mistake, one consequence</a:t>
            </a:r>
          </a:p>
        </p:txBody>
      </p:sp>
      <p:sp>
        <p:nvSpPr>
          <p:cNvPr id="13" name="TextBox 12">
            <a:extLst>
              <a:ext uri="{FF2B5EF4-FFF2-40B4-BE49-F238E27FC236}">
                <a16:creationId xmlns:a16="http://schemas.microsoft.com/office/drawing/2014/main" id="{46561E7F-01CF-44BD-B25D-1F400FA03B22}"/>
              </a:ext>
            </a:extLst>
          </p:cNvPr>
          <p:cNvSpPr txBox="1"/>
          <p:nvPr/>
        </p:nvSpPr>
        <p:spPr>
          <a:xfrm>
            <a:off x="3721909" y="5846544"/>
            <a:ext cx="4338726" cy="923330"/>
          </a:xfrm>
          <a:prstGeom prst="rect">
            <a:avLst/>
          </a:prstGeom>
          <a:noFill/>
        </p:spPr>
        <p:txBody>
          <a:bodyPr wrap="square" rtlCol="0">
            <a:spAutoFit/>
          </a:bodyPr>
          <a:lstStyle/>
          <a:p>
            <a:r>
              <a:rPr lang="en-GB" dirty="0"/>
              <a:t>Showing interest and learning more about things like </a:t>
            </a:r>
            <a:r>
              <a:rPr lang="en-GB" dirty="0" err="1"/>
              <a:t>lgbtqi</a:t>
            </a:r>
            <a:r>
              <a:rPr lang="en-GB" dirty="0"/>
              <a:t>+ or BLM and other movements</a:t>
            </a:r>
          </a:p>
        </p:txBody>
      </p:sp>
    </p:spTree>
    <p:extLst>
      <p:ext uri="{BB962C8B-B14F-4D97-AF65-F5344CB8AC3E}">
        <p14:creationId xmlns:p14="http://schemas.microsoft.com/office/powerpoint/2010/main" val="59831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97F8-38A0-4C4E-B2C4-D6672AEE50B1}"/>
              </a:ext>
            </a:extLst>
          </p:cNvPr>
          <p:cNvSpPr>
            <a:spLocks noGrp="1"/>
          </p:cNvSpPr>
          <p:nvPr>
            <p:ph type="title"/>
          </p:nvPr>
        </p:nvSpPr>
        <p:spPr/>
        <p:txBody>
          <a:bodyPr/>
          <a:lstStyle/>
          <a:p>
            <a:r>
              <a:rPr lang="en-GB" b="1" dirty="0">
                <a:solidFill>
                  <a:srgbClr val="7030A0"/>
                </a:solidFill>
                <a:latin typeface="Abadi" panose="020B0604020104020204" pitchFamily="34" charset="0"/>
              </a:rPr>
              <a:t>Summary of Bravery</a:t>
            </a:r>
          </a:p>
        </p:txBody>
      </p:sp>
      <p:sp>
        <p:nvSpPr>
          <p:cNvPr id="3" name="Content Placeholder 2">
            <a:extLst>
              <a:ext uri="{FF2B5EF4-FFF2-40B4-BE49-F238E27FC236}">
                <a16:creationId xmlns:a16="http://schemas.microsoft.com/office/drawing/2014/main" id="{F02E52E6-4928-46F7-868C-C156C267CEF5}"/>
              </a:ext>
            </a:extLst>
          </p:cNvPr>
          <p:cNvSpPr>
            <a:spLocks noGrp="1"/>
          </p:cNvSpPr>
          <p:nvPr>
            <p:ph idx="1"/>
          </p:nvPr>
        </p:nvSpPr>
        <p:spPr/>
        <p:txBody>
          <a:bodyPr/>
          <a:lstStyle/>
          <a:p>
            <a:r>
              <a:rPr lang="en-GB" dirty="0"/>
              <a:t>Being brave is not a single event, it is a process</a:t>
            </a:r>
          </a:p>
          <a:p>
            <a:r>
              <a:rPr lang="en-GB" dirty="0"/>
              <a:t>Being brave is a lifelong skill that requires practice</a:t>
            </a:r>
          </a:p>
          <a:p>
            <a:r>
              <a:rPr lang="en-GB" dirty="0"/>
              <a:t>People can help us to be brave – we can be brave on our own but we can also be brave with support and back up</a:t>
            </a:r>
          </a:p>
          <a:p>
            <a:r>
              <a:rPr lang="en-GB" dirty="0"/>
              <a:t>Plans and strategies can help us be brave </a:t>
            </a:r>
          </a:p>
          <a:p>
            <a:r>
              <a:rPr lang="en-GB" dirty="0"/>
              <a:t>Being our authentic self is really important and it can also make us feel vulnerable and opens us up to criticism, shame and rejection. Being brave helps us to be our authentic self and expose our vulnerabilities regardless.</a:t>
            </a:r>
          </a:p>
          <a:p>
            <a:endParaRPr lang="en-GB" dirty="0"/>
          </a:p>
        </p:txBody>
      </p:sp>
    </p:spTree>
    <p:extLst>
      <p:ext uri="{BB962C8B-B14F-4D97-AF65-F5344CB8AC3E}">
        <p14:creationId xmlns:p14="http://schemas.microsoft.com/office/powerpoint/2010/main" val="2580239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BB014-49E1-481B-BD40-4438DC81AD16}"/>
              </a:ext>
            </a:extLst>
          </p:cNvPr>
          <p:cNvSpPr>
            <a:spLocks noGrp="1"/>
          </p:cNvSpPr>
          <p:nvPr>
            <p:ph type="title"/>
          </p:nvPr>
        </p:nvSpPr>
        <p:spPr/>
        <p:txBody>
          <a:bodyPr/>
          <a:lstStyle/>
          <a:p>
            <a:r>
              <a:rPr lang="en-GB" b="1" dirty="0">
                <a:solidFill>
                  <a:srgbClr val="7030A0"/>
                </a:solidFill>
                <a:latin typeface="Abadi" panose="020B0604020104020204" pitchFamily="34" charset="0"/>
              </a:rPr>
              <a:t>Useful Links</a:t>
            </a:r>
          </a:p>
        </p:txBody>
      </p:sp>
      <p:sp>
        <p:nvSpPr>
          <p:cNvPr id="3" name="Content Placeholder 2">
            <a:extLst>
              <a:ext uri="{FF2B5EF4-FFF2-40B4-BE49-F238E27FC236}">
                <a16:creationId xmlns:a16="http://schemas.microsoft.com/office/drawing/2014/main" id="{E9408A51-3607-443A-A110-07E451535510}"/>
              </a:ext>
            </a:extLst>
          </p:cNvPr>
          <p:cNvSpPr>
            <a:spLocks noGrp="1"/>
          </p:cNvSpPr>
          <p:nvPr>
            <p:ph idx="1"/>
          </p:nvPr>
        </p:nvSpPr>
        <p:spPr>
          <a:xfrm>
            <a:off x="805070" y="1848677"/>
            <a:ext cx="10548730" cy="4328285"/>
          </a:xfrm>
        </p:spPr>
        <p:txBody>
          <a:bodyPr>
            <a:noAutofit/>
          </a:bodyPr>
          <a:lstStyle/>
          <a:p>
            <a:r>
              <a:rPr lang="en-GB" sz="2000" dirty="0"/>
              <a:t>Power Poses - </a:t>
            </a:r>
            <a:r>
              <a:rPr lang="en-GB" sz="2000" u="sng" dirty="0">
                <a:hlinkClick r:id="rId2"/>
              </a:rPr>
              <a:t>https://www.youtube.com/watch?v=IJrcJUV8d20</a:t>
            </a:r>
            <a:endParaRPr lang="en-GB" sz="2000" dirty="0"/>
          </a:p>
          <a:p>
            <a:r>
              <a:rPr lang="en-GB" sz="2000" dirty="0"/>
              <a:t>Adolescent brain animation by Dan Siegel - </a:t>
            </a:r>
            <a:r>
              <a:rPr lang="en-GB" sz="2000" dirty="0">
                <a:hlinkClick r:id="rId3"/>
              </a:rPr>
              <a:t>https://www.youtube.com/watch?v=0O1u5OEc5eY</a:t>
            </a:r>
            <a:r>
              <a:rPr lang="en-GB" sz="2000" dirty="0"/>
              <a:t> </a:t>
            </a:r>
          </a:p>
          <a:p>
            <a:r>
              <a:rPr lang="en-GB" sz="2000" dirty="0"/>
              <a:t>Vulnerability - </a:t>
            </a:r>
            <a:r>
              <a:rPr lang="en-GB" sz="2000" dirty="0">
                <a:hlinkClick r:id="rId4"/>
              </a:rPr>
              <a:t>https://www.ted.com/talks/brene_brown_the_power_of_vulnerability</a:t>
            </a:r>
            <a:endParaRPr lang="en-GB" sz="2000" dirty="0"/>
          </a:p>
          <a:p>
            <a:pPr>
              <a:spcAft>
                <a:spcPts val="0"/>
              </a:spcAft>
            </a:pPr>
            <a:r>
              <a:rPr lang="en-GB" sz="2000" dirty="0">
                <a:ea typeface="Times New Roman" panose="02020603050405020304" pitchFamily="18" charset="0"/>
              </a:rPr>
              <a:t>Character Matters by Graham </a:t>
            </a:r>
            <a:r>
              <a:rPr lang="en-GB" sz="2000" dirty="0" err="1">
                <a:ea typeface="Times New Roman" panose="02020603050405020304" pitchFamily="18" charset="0"/>
              </a:rPr>
              <a:t>Goulden</a:t>
            </a:r>
            <a:r>
              <a:rPr lang="en-GB" sz="2000" dirty="0">
                <a:ea typeface="Times New Roman" panose="02020603050405020304" pitchFamily="18" charset="0"/>
              </a:rPr>
              <a:t> - </a:t>
            </a:r>
            <a:r>
              <a:rPr lang="en-GB" sz="2000" u="sng" dirty="0">
                <a:solidFill>
                  <a:srgbClr val="0000FF"/>
                </a:solidFill>
                <a:ea typeface="Times New Roman" panose="02020603050405020304" pitchFamily="18" charset="0"/>
                <a:hlinkClick r:id="rId5">
                  <a:extLst>
                    <a:ext uri="{A12FA001-AC4F-418D-AE19-62706E023703}">
                      <ahyp:hlinkClr xmlns:ahyp="http://schemas.microsoft.com/office/drawing/2018/hyperlinkcolor" val="tx"/>
                    </a:ext>
                  </a:extLst>
                </a:hlinkClick>
              </a:rPr>
              <a:t>https://www.youtube.com/watch?v=-ky8JbmHSqY&amp;feature=youtu.be&amp;fbclid=IwAR2CFW_HhApg7u8fFI3gC3fddtjMrAuvByKjhDDxJaXhg4nrUzeOHGYZ8tE</a:t>
            </a:r>
            <a:endParaRPr lang="en-GB" sz="2000" dirty="0">
              <a:ea typeface="Calibri" panose="020F0502020204030204" pitchFamily="34" charset="0"/>
            </a:endParaRPr>
          </a:p>
          <a:p>
            <a:pPr>
              <a:spcAft>
                <a:spcPts val="0"/>
              </a:spcAft>
            </a:pPr>
            <a:r>
              <a:rPr lang="en-GB" sz="2000" dirty="0">
                <a:ea typeface="Times New Roman" panose="02020603050405020304" pitchFamily="18" charset="0"/>
              </a:rPr>
              <a:t>Why are some people brave - </a:t>
            </a:r>
            <a:r>
              <a:rPr lang="en-GB" sz="2000" u="sng" dirty="0">
                <a:solidFill>
                  <a:srgbClr val="0000FF"/>
                </a:solidFill>
                <a:ea typeface="Times New Roman" panose="02020603050405020304" pitchFamily="18" charset="0"/>
                <a:hlinkClick r:id="rId6">
                  <a:extLst>
                    <a:ext uri="{A12FA001-AC4F-418D-AE19-62706E023703}">
                      <ahyp:hlinkClr xmlns:ahyp="http://schemas.microsoft.com/office/drawing/2018/hyperlinkcolor" val="tx"/>
                    </a:ext>
                  </a:extLst>
                </a:hlinkClick>
              </a:rPr>
              <a:t>https://www.pbs.org/newshour/science/why-some-people-are-willing-to-challenge-bad-behavior-despite-personal-risk?fbclid=IwAR1IXpAKJvPjMwlY8sQ88SGPLvkcB41VaA8LvAvK7hR6Abw5QIlSNsYjgyI</a:t>
            </a:r>
            <a:endParaRPr lang="en-GB" sz="2000" dirty="0">
              <a:ea typeface="Calibri" panose="020F0502020204030204" pitchFamily="34" charset="0"/>
            </a:endParaRPr>
          </a:p>
          <a:p>
            <a:pPr>
              <a:spcAft>
                <a:spcPts val="0"/>
              </a:spcAft>
            </a:pPr>
            <a:r>
              <a:rPr lang="en-GB" sz="2000" dirty="0">
                <a:ea typeface="Times New Roman" panose="02020603050405020304" pitchFamily="18" charset="0"/>
              </a:rPr>
              <a:t>What makes a hero - </a:t>
            </a:r>
            <a:r>
              <a:rPr lang="en-GB" sz="2000" u="sng" dirty="0">
                <a:solidFill>
                  <a:srgbClr val="0000FF"/>
                </a:solidFill>
                <a:ea typeface="Times New Roman" panose="02020603050405020304" pitchFamily="18" charset="0"/>
                <a:hlinkClick r:id="rId7">
                  <a:extLst>
                    <a:ext uri="{A12FA001-AC4F-418D-AE19-62706E023703}">
                      <ahyp:hlinkClr xmlns:ahyp="http://schemas.microsoft.com/office/drawing/2018/hyperlinkcolor" val="tx"/>
                    </a:ext>
                  </a:extLst>
                </a:hlinkClick>
              </a:rPr>
              <a:t>https://www.ted.com/talks/matthew_winkler_what_makes_a_hero?language=en&amp;fbclid=IwAR17k0w4dpRTdirV76yhT8_hSrk3bStB5WvkVCiMuy5OQeX1VZbNSP_v_gc</a:t>
            </a:r>
            <a:endParaRPr lang="en-GB" sz="2000" dirty="0"/>
          </a:p>
          <a:p>
            <a:endParaRPr lang="en-GB" sz="2000" dirty="0"/>
          </a:p>
        </p:txBody>
      </p:sp>
    </p:spTree>
    <p:extLst>
      <p:ext uri="{BB962C8B-B14F-4D97-AF65-F5344CB8AC3E}">
        <p14:creationId xmlns:p14="http://schemas.microsoft.com/office/powerpoint/2010/main" val="2720147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9DB5-7ABB-4E79-A971-BF704F69B52D}"/>
              </a:ext>
            </a:extLst>
          </p:cNvPr>
          <p:cNvSpPr>
            <a:spLocks noGrp="1"/>
          </p:cNvSpPr>
          <p:nvPr>
            <p:ph type="title"/>
          </p:nvPr>
        </p:nvSpPr>
        <p:spPr/>
        <p:txBody>
          <a:bodyPr/>
          <a:lstStyle/>
          <a:p>
            <a:r>
              <a:rPr lang="en-GB" dirty="0"/>
              <a:t>More useful links</a:t>
            </a:r>
          </a:p>
        </p:txBody>
      </p:sp>
      <p:sp>
        <p:nvSpPr>
          <p:cNvPr id="3" name="Content Placeholder 2">
            <a:extLst>
              <a:ext uri="{FF2B5EF4-FFF2-40B4-BE49-F238E27FC236}">
                <a16:creationId xmlns:a16="http://schemas.microsoft.com/office/drawing/2014/main" id="{508EDC45-5FF8-4928-9ED7-54D304E6796D}"/>
              </a:ext>
            </a:extLst>
          </p:cNvPr>
          <p:cNvSpPr>
            <a:spLocks noGrp="1"/>
          </p:cNvSpPr>
          <p:nvPr>
            <p:ph idx="1"/>
          </p:nvPr>
        </p:nvSpPr>
        <p:spPr/>
        <p:txBody>
          <a:bodyPr/>
          <a:lstStyle/>
          <a:p>
            <a:pPr marL="0" indent="0">
              <a:buNone/>
            </a:pPr>
            <a:r>
              <a:rPr lang="en-GB" dirty="0">
                <a:hlinkClick r:id="rId2"/>
              </a:rPr>
              <a:t>https://mindfullittles.org/five-books-about-courage/</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66587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10459B8-255E-4F27-BB00-40C41380B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81" y="1593628"/>
            <a:ext cx="4331492" cy="5167311"/>
          </a:xfrm>
          <a:prstGeom prst="rect">
            <a:avLst/>
          </a:prstGeom>
        </p:spPr>
      </p:pic>
      <p:sp>
        <p:nvSpPr>
          <p:cNvPr id="2" name="Title 1">
            <a:extLst>
              <a:ext uri="{FF2B5EF4-FFF2-40B4-BE49-F238E27FC236}">
                <a16:creationId xmlns:a16="http://schemas.microsoft.com/office/drawing/2014/main" id="{C3F4612C-9404-4DA6-AAE9-4DECB7E57449}"/>
              </a:ext>
            </a:extLst>
          </p:cNvPr>
          <p:cNvSpPr>
            <a:spLocks noGrp="1"/>
          </p:cNvSpPr>
          <p:nvPr>
            <p:ph type="title"/>
          </p:nvPr>
        </p:nvSpPr>
        <p:spPr>
          <a:xfrm>
            <a:off x="838200" y="365125"/>
            <a:ext cx="10515600" cy="1325563"/>
          </a:xfrm>
        </p:spPr>
        <p:txBody>
          <a:bodyPr/>
          <a:lstStyle/>
          <a:p>
            <a:r>
              <a:rPr lang="en-GB" b="1">
                <a:solidFill>
                  <a:srgbClr val="7030A0"/>
                </a:solidFill>
                <a:latin typeface="Abadi" panose="020B0604020104020204" pitchFamily="34" charset="0"/>
              </a:rPr>
              <a:t>What is bravery?</a:t>
            </a:r>
            <a:endParaRPr lang="en-GB" b="1" dirty="0">
              <a:solidFill>
                <a:srgbClr val="7030A0"/>
              </a:solidFill>
              <a:latin typeface="Abadi" panose="020B0604020104020204" pitchFamily="34" charset="0"/>
            </a:endParaRPr>
          </a:p>
        </p:txBody>
      </p:sp>
      <p:sp>
        <p:nvSpPr>
          <p:cNvPr id="4" name="TextBox 3">
            <a:extLst>
              <a:ext uri="{FF2B5EF4-FFF2-40B4-BE49-F238E27FC236}">
                <a16:creationId xmlns:a16="http://schemas.microsoft.com/office/drawing/2014/main" id="{B0294C74-1CCF-4A41-9821-1688F8D8053E}"/>
              </a:ext>
            </a:extLst>
          </p:cNvPr>
          <p:cNvSpPr txBox="1"/>
          <p:nvPr/>
        </p:nvSpPr>
        <p:spPr>
          <a:xfrm>
            <a:off x="8691936" y="469237"/>
            <a:ext cx="3329683" cy="1604636"/>
          </a:xfrm>
          <a:prstGeom prst="rect">
            <a:avLst/>
          </a:prstGeom>
          <a:noFill/>
        </p:spPr>
        <p:txBody>
          <a:bodyPr wrap="square" rtlCol="0">
            <a:spAutoFit/>
          </a:bodyPr>
          <a:lstStyle/>
          <a:p>
            <a:endParaRPr lang="en-GB" dirty="0"/>
          </a:p>
        </p:txBody>
      </p:sp>
      <p:pic>
        <p:nvPicPr>
          <p:cNvPr id="15" name="Picture 14">
            <a:extLst>
              <a:ext uri="{FF2B5EF4-FFF2-40B4-BE49-F238E27FC236}">
                <a16:creationId xmlns:a16="http://schemas.microsoft.com/office/drawing/2014/main" id="{46C97507-5617-45A4-AE13-8C6E9FF881CD}"/>
              </a:ext>
            </a:extLst>
          </p:cNvPr>
          <p:cNvPicPr>
            <a:picLocks noChangeAspect="1"/>
          </p:cNvPicPr>
          <p:nvPr/>
        </p:nvPicPr>
        <p:blipFill>
          <a:blip r:embed="rId3"/>
          <a:stretch>
            <a:fillRect/>
          </a:stretch>
        </p:blipFill>
        <p:spPr>
          <a:xfrm>
            <a:off x="5521741" y="299513"/>
            <a:ext cx="6340390" cy="6328196"/>
          </a:xfrm>
          <a:prstGeom prst="rect">
            <a:avLst/>
          </a:prstGeom>
        </p:spPr>
      </p:pic>
    </p:spTree>
    <p:extLst>
      <p:ext uri="{BB962C8B-B14F-4D97-AF65-F5344CB8AC3E}">
        <p14:creationId xmlns:p14="http://schemas.microsoft.com/office/powerpoint/2010/main" val="310081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0931-A8F3-42A1-A7A1-82C4C539FFB5}"/>
              </a:ext>
            </a:extLst>
          </p:cNvPr>
          <p:cNvSpPr>
            <a:spLocks noGrp="1"/>
          </p:cNvSpPr>
          <p:nvPr>
            <p:ph type="title"/>
          </p:nvPr>
        </p:nvSpPr>
        <p:spPr/>
        <p:txBody>
          <a:bodyPr/>
          <a:lstStyle/>
          <a:p>
            <a:r>
              <a:rPr lang="en-GB" b="1" dirty="0">
                <a:solidFill>
                  <a:srgbClr val="7030A0"/>
                </a:solidFill>
                <a:latin typeface="Abadi" panose="020B0604020104020204" pitchFamily="34" charset="0"/>
              </a:rPr>
              <a:t>What is not bravery?</a:t>
            </a:r>
          </a:p>
        </p:txBody>
      </p:sp>
      <p:sp>
        <p:nvSpPr>
          <p:cNvPr id="3" name="Content Placeholder 2">
            <a:extLst>
              <a:ext uri="{FF2B5EF4-FFF2-40B4-BE49-F238E27FC236}">
                <a16:creationId xmlns:a16="http://schemas.microsoft.com/office/drawing/2014/main" id="{31FB431B-ECFB-46A7-BFD3-AC08D665D6A6}"/>
              </a:ext>
            </a:extLst>
          </p:cNvPr>
          <p:cNvSpPr>
            <a:spLocks noGrp="1"/>
          </p:cNvSpPr>
          <p:nvPr>
            <p:ph idx="1"/>
          </p:nvPr>
        </p:nvSpPr>
        <p:spPr/>
        <p:txBody>
          <a:bodyPr/>
          <a:lstStyle/>
          <a:p>
            <a:r>
              <a:rPr lang="en-GB" dirty="0"/>
              <a:t>Aggressiveness and bullying</a:t>
            </a:r>
          </a:p>
          <a:p>
            <a:r>
              <a:rPr lang="en-GB" dirty="0"/>
              <a:t>Putting yourself and others at risk for no reason</a:t>
            </a:r>
          </a:p>
          <a:p>
            <a:r>
              <a:rPr lang="en-GB" dirty="0"/>
              <a:t>Doing something that isn’t scary for you</a:t>
            </a:r>
          </a:p>
          <a:p>
            <a:r>
              <a:rPr lang="en-GB" dirty="0"/>
              <a:t>Putting others down – humiliating/shaming them</a:t>
            </a:r>
          </a:p>
          <a:p>
            <a:r>
              <a:rPr lang="en-GB" dirty="0"/>
              <a:t>Being mean on social media or in real life</a:t>
            </a:r>
          </a:p>
          <a:p>
            <a:r>
              <a:rPr lang="en-GB" dirty="0"/>
              <a:t>Taking no responsibility for your actions, lack of action or words</a:t>
            </a:r>
          </a:p>
          <a:p>
            <a:r>
              <a:rPr lang="en-GB" dirty="0"/>
              <a:t>Fight response</a:t>
            </a:r>
          </a:p>
          <a:p>
            <a:endParaRPr lang="en-GB" dirty="0"/>
          </a:p>
          <a:p>
            <a:endParaRPr lang="en-GB" dirty="0"/>
          </a:p>
        </p:txBody>
      </p:sp>
    </p:spTree>
    <p:extLst>
      <p:ext uri="{BB962C8B-B14F-4D97-AF65-F5344CB8AC3E}">
        <p14:creationId xmlns:p14="http://schemas.microsoft.com/office/powerpoint/2010/main" val="4278135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0931-A8F3-42A1-A7A1-82C4C539FFB5}"/>
              </a:ext>
            </a:extLst>
          </p:cNvPr>
          <p:cNvSpPr>
            <a:spLocks noGrp="1"/>
          </p:cNvSpPr>
          <p:nvPr>
            <p:ph type="title"/>
          </p:nvPr>
        </p:nvSpPr>
        <p:spPr/>
        <p:txBody>
          <a:bodyPr/>
          <a:lstStyle/>
          <a:p>
            <a:r>
              <a:rPr lang="en-GB" b="1" dirty="0">
                <a:solidFill>
                  <a:srgbClr val="7030A0"/>
                </a:solidFill>
                <a:latin typeface="Abadi" panose="020B0604020104020204" pitchFamily="34" charset="0"/>
              </a:rPr>
              <a:t>What is sometimes bravery?</a:t>
            </a:r>
          </a:p>
        </p:txBody>
      </p:sp>
      <p:sp>
        <p:nvSpPr>
          <p:cNvPr id="3" name="Content Placeholder 2">
            <a:extLst>
              <a:ext uri="{FF2B5EF4-FFF2-40B4-BE49-F238E27FC236}">
                <a16:creationId xmlns:a16="http://schemas.microsoft.com/office/drawing/2014/main" id="{31FB431B-ECFB-46A7-BFD3-AC08D665D6A6}"/>
              </a:ext>
            </a:extLst>
          </p:cNvPr>
          <p:cNvSpPr>
            <a:spLocks noGrp="1"/>
          </p:cNvSpPr>
          <p:nvPr>
            <p:ph idx="1"/>
          </p:nvPr>
        </p:nvSpPr>
        <p:spPr/>
        <p:txBody>
          <a:bodyPr>
            <a:normAutofit fontScale="92500" lnSpcReduction="20000"/>
          </a:bodyPr>
          <a:lstStyle/>
          <a:p>
            <a:r>
              <a:rPr lang="en-GB" dirty="0"/>
              <a:t>Assertiveness</a:t>
            </a:r>
          </a:p>
          <a:p>
            <a:r>
              <a:rPr lang="en-GB" dirty="0"/>
              <a:t>Taking risks</a:t>
            </a:r>
          </a:p>
          <a:p>
            <a:r>
              <a:rPr lang="en-GB" dirty="0"/>
              <a:t>Learning – especially when it’s really difficult</a:t>
            </a:r>
          </a:p>
          <a:p>
            <a:r>
              <a:rPr lang="en-GB" dirty="0"/>
              <a:t>Defending others and yourself</a:t>
            </a:r>
          </a:p>
          <a:p>
            <a:r>
              <a:rPr lang="en-GB" dirty="0"/>
              <a:t>Taking responsibility for your actions, lack of action or words</a:t>
            </a:r>
          </a:p>
          <a:p>
            <a:r>
              <a:rPr lang="en-GB" dirty="0"/>
              <a:t>Fighting </a:t>
            </a:r>
          </a:p>
          <a:p>
            <a:r>
              <a:rPr lang="en-GB" dirty="0"/>
              <a:t>Going to work or school</a:t>
            </a:r>
          </a:p>
          <a:p>
            <a:r>
              <a:rPr lang="en-GB" dirty="0"/>
              <a:t>Doing something you are trained to do</a:t>
            </a:r>
          </a:p>
          <a:p>
            <a:r>
              <a:rPr lang="en-GB" dirty="0"/>
              <a:t>Wearing certain clothing or make up</a:t>
            </a:r>
          </a:p>
          <a:p>
            <a:r>
              <a:rPr lang="en-GB" dirty="0"/>
              <a:t>Being yourself and expressing who you are</a:t>
            </a:r>
          </a:p>
          <a:p>
            <a:endParaRPr lang="en-GB" dirty="0"/>
          </a:p>
          <a:p>
            <a:endParaRPr lang="en-GB" dirty="0"/>
          </a:p>
        </p:txBody>
      </p:sp>
    </p:spTree>
    <p:extLst>
      <p:ext uri="{BB962C8B-B14F-4D97-AF65-F5344CB8AC3E}">
        <p14:creationId xmlns:p14="http://schemas.microsoft.com/office/powerpoint/2010/main" val="2888765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8AB05-21DE-44E8-AAB6-1756424AF68C}"/>
              </a:ext>
            </a:extLst>
          </p:cNvPr>
          <p:cNvSpPr>
            <a:spLocks noGrp="1"/>
          </p:cNvSpPr>
          <p:nvPr>
            <p:ph type="title"/>
          </p:nvPr>
        </p:nvSpPr>
        <p:spPr/>
        <p:txBody>
          <a:bodyPr/>
          <a:lstStyle/>
          <a:p>
            <a:r>
              <a:rPr lang="en-GB" b="1" dirty="0">
                <a:solidFill>
                  <a:srgbClr val="7030A0"/>
                </a:solidFill>
                <a:latin typeface="Abadi" panose="020B0604020104020204" pitchFamily="34" charset="0"/>
              </a:rPr>
              <a:t>Bravery is learned</a:t>
            </a:r>
          </a:p>
        </p:txBody>
      </p:sp>
      <p:sp>
        <p:nvSpPr>
          <p:cNvPr id="3" name="Content Placeholder 2">
            <a:extLst>
              <a:ext uri="{FF2B5EF4-FFF2-40B4-BE49-F238E27FC236}">
                <a16:creationId xmlns:a16="http://schemas.microsoft.com/office/drawing/2014/main" id="{D45E6D5B-EC9F-48BF-B3DA-AEAE36CA6187}"/>
              </a:ext>
            </a:extLst>
          </p:cNvPr>
          <p:cNvSpPr>
            <a:spLocks noGrp="1"/>
          </p:cNvSpPr>
          <p:nvPr>
            <p:ph idx="1"/>
          </p:nvPr>
        </p:nvSpPr>
        <p:spPr>
          <a:xfrm>
            <a:off x="838200" y="1690688"/>
            <a:ext cx="10515600" cy="4486275"/>
          </a:xfrm>
        </p:spPr>
        <p:txBody>
          <a:bodyPr/>
          <a:lstStyle/>
          <a:p>
            <a:r>
              <a:rPr lang="en-GB" dirty="0"/>
              <a:t>We aren’t born brave, we learn how to be brave</a:t>
            </a:r>
          </a:p>
          <a:p>
            <a:r>
              <a:rPr lang="en-GB" dirty="0"/>
              <a:t>We can practice being brave and get better at it</a:t>
            </a:r>
          </a:p>
          <a:p>
            <a:r>
              <a:rPr lang="en-GB" dirty="0"/>
              <a:t>Children practicing being brave can be a challenge </a:t>
            </a:r>
            <a:r>
              <a:rPr lang="en-GB"/>
              <a:t>for adults</a:t>
            </a:r>
            <a:endParaRPr lang="en-GB" dirty="0"/>
          </a:p>
          <a:p>
            <a:endParaRPr lang="en-GB" dirty="0"/>
          </a:p>
        </p:txBody>
      </p:sp>
      <p:pic>
        <p:nvPicPr>
          <p:cNvPr id="5" name="Picture 4">
            <a:extLst>
              <a:ext uri="{FF2B5EF4-FFF2-40B4-BE49-F238E27FC236}">
                <a16:creationId xmlns:a16="http://schemas.microsoft.com/office/drawing/2014/main" id="{F7BB458D-3720-4E70-A62C-A3A2E3218122}"/>
              </a:ext>
            </a:extLst>
          </p:cNvPr>
          <p:cNvPicPr>
            <a:picLocks noChangeAspect="1"/>
          </p:cNvPicPr>
          <p:nvPr/>
        </p:nvPicPr>
        <p:blipFill>
          <a:blip r:embed="rId2"/>
          <a:stretch>
            <a:fillRect/>
          </a:stretch>
        </p:blipFill>
        <p:spPr>
          <a:xfrm>
            <a:off x="365682" y="3667539"/>
            <a:ext cx="2667000" cy="2967640"/>
          </a:xfrm>
          <a:prstGeom prst="rect">
            <a:avLst/>
          </a:prstGeom>
        </p:spPr>
      </p:pic>
      <p:pic>
        <p:nvPicPr>
          <p:cNvPr id="7" name="Picture 6">
            <a:extLst>
              <a:ext uri="{FF2B5EF4-FFF2-40B4-BE49-F238E27FC236}">
                <a16:creationId xmlns:a16="http://schemas.microsoft.com/office/drawing/2014/main" id="{2778E268-C4A0-4626-9C25-9D834A606F2E}"/>
              </a:ext>
            </a:extLst>
          </p:cNvPr>
          <p:cNvPicPr>
            <a:picLocks noChangeAspect="1"/>
          </p:cNvPicPr>
          <p:nvPr/>
        </p:nvPicPr>
        <p:blipFill>
          <a:blip r:embed="rId3"/>
          <a:stretch>
            <a:fillRect/>
          </a:stretch>
        </p:blipFill>
        <p:spPr>
          <a:xfrm>
            <a:off x="3403526" y="3784629"/>
            <a:ext cx="4387065" cy="2924710"/>
          </a:xfrm>
          <a:prstGeom prst="rect">
            <a:avLst/>
          </a:prstGeom>
        </p:spPr>
      </p:pic>
      <p:pic>
        <p:nvPicPr>
          <p:cNvPr id="9" name="Picture 8">
            <a:extLst>
              <a:ext uri="{FF2B5EF4-FFF2-40B4-BE49-F238E27FC236}">
                <a16:creationId xmlns:a16="http://schemas.microsoft.com/office/drawing/2014/main" id="{8D5AEAAD-AB64-4406-ACD1-49A5A31803FC}"/>
              </a:ext>
            </a:extLst>
          </p:cNvPr>
          <p:cNvPicPr>
            <a:picLocks noChangeAspect="1"/>
          </p:cNvPicPr>
          <p:nvPr/>
        </p:nvPicPr>
        <p:blipFill>
          <a:blip r:embed="rId4"/>
          <a:stretch>
            <a:fillRect/>
          </a:stretch>
        </p:blipFill>
        <p:spPr>
          <a:xfrm>
            <a:off x="8102580" y="3784629"/>
            <a:ext cx="3909599" cy="2825337"/>
          </a:xfrm>
          <a:prstGeom prst="rect">
            <a:avLst/>
          </a:prstGeom>
        </p:spPr>
      </p:pic>
    </p:spTree>
    <p:extLst>
      <p:ext uri="{BB962C8B-B14F-4D97-AF65-F5344CB8AC3E}">
        <p14:creationId xmlns:p14="http://schemas.microsoft.com/office/powerpoint/2010/main" val="133030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7808274-3DD1-49FD-8F2B-78359B4606EF}"/>
              </a:ext>
            </a:extLst>
          </p:cNvPr>
          <p:cNvPicPr>
            <a:picLocks noGrp="1" noChangeAspect="1"/>
          </p:cNvPicPr>
          <p:nvPr>
            <p:ph idx="1"/>
          </p:nvPr>
        </p:nvPicPr>
        <p:blipFill>
          <a:blip r:embed="rId2"/>
          <a:stretch>
            <a:fillRect/>
          </a:stretch>
        </p:blipFill>
        <p:spPr>
          <a:xfrm>
            <a:off x="5218044" y="306038"/>
            <a:ext cx="6808990" cy="6149979"/>
          </a:xfrm>
          <a:prstGeom prst="rect">
            <a:avLst/>
          </a:prstGeom>
        </p:spPr>
      </p:pic>
      <p:sp>
        <p:nvSpPr>
          <p:cNvPr id="8" name="TextBox 7">
            <a:extLst>
              <a:ext uri="{FF2B5EF4-FFF2-40B4-BE49-F238E27FC236}">
                <a16:creationId xmlns:a16="http://schemas.microsoft.com/office/drawing/2014/main" id="{5F4C7A29-BCCD-4AB4-972C-9F7144041FB5}"/>
              </a:ext>
            </a:extLst>
          </p:cNvPr>
          <p:cNvSpPr txBox="1"/>
          <p:nvPr/>
        </p:nvSpPr>
        <p:spPr>
          <a:xfrm>
            <a:off x="829750" y="610419"/>
            <a:ext cx="5135903" cy="769441"/>
          </a:xfrm>
          <a:prstGeom prst="rect">
            <a:avLst/>
          </a:prstGeom>
          <a:noFill/>
        </p:spPr>
        <p:txBody>
          <a:bodyPr wrap="square" rtlCol="0">
            <a:spAutoFit/>
          </a:bodyPr>
          <a:lstStyle/>
          <a:p>
            <a:r>
              <a:rPr lang="en-GB" sz="4400" b="1" dirty="0">
                <a:solidFill>
                  <a:srgbClr val="7030A0"/>
                </a:solidFill>
                <a:latin typeface="Abadi" panose="020B0604020104020204" pitchFamily="34" charset="0"/>
                <a:ea typeface="+mj-ea"/>
                <a:cs typeface="+mj-cs"/>
              </a:rPr>
              <a:t>Bravery is learned</a:t>
            </a:r>
            <a:endParaRPr lang="en-GB" dirty="0"/>
          </a:p>
        </p:txBody>
      </p:sp>
    </p:spTree>
    <p:extLst>
      <p:ext uri="{BB962C8B-B14F-4D97-AF65-F5344CB8AC3E}">
        <p14:creationId xmlns:p14="http://schemas.microsoft.com/office/powerpoint/2010/main" val="3716797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42982-20EE-433A-BB08-788C6C825C7F}"/>
              </a:ext>
            </a:extLst>
          </p:cNvPr>
          <p:cNvSpPr>
            <a:spLocks noGrp="1"/>
          </p:cNvSpPr>
          <p:nvPr>
            <p:ph type="title"/>
          </p:nvPr>
        </p:nvSpPr>
        <p:spPr/>
        <p:txBody>
          <a:bodyPr/>
          <a:lstStyle/>
          <a:p>
            <a:r>
              <a:rPr lang="en-GB" b="1" dirty="0">
                <a:solidFill>
                  <a:srgbClr val="7030A0"/>
                </a:solidFill>
                <a:latin typeface="Abadi" panose="020B0604020104020204" pitchFamily="34" charset="0"/>
              </a:rPr>
              <a:t>Bravery and Vulnerability</a:t>
            </a:r>
          </a:p>
        </p:txBody>
      </p:sp>
      <p:sp>
        <p:nvSpPr>
          <p:cNvPr id="3" name="Content Placeholder 2">
            <a:extLst>
              <a:ext uri="{FF2B5EF4-FFF2-40B4-BE49-F238E27FC236}">
                <a16:creationId xmlns:a16="http://schemas.microsoft.com/office/drawing/2014/main" id="{734CA44D-5287-4BEC-A901-B356C1EEBE6B}"/>
              </a:ext>
            </a:extLst>
          </p:cNvPr>
          <p:cNvSpPr>
            <a:spLocks noGrp="1"/>
          </p:cNvSpPr>
          <p:nvPr>
            <p:ph idx="1"/>
          </p:nvPr>
        </p:nvSpPr>
        <p:spPr/>
        <p:txBody>
          <a:bodyPr>
            <a:normAutofit lnSpcReduction="10000"/>
          </a:bodyPr>
          <a:lstStyle/>
          <a:p>
            <a:r>
              <a:rPr lang="en-GB" dirty="0"/>
              <a:t>Vulnerability allows us to be </a:t>
            </a:r>
            <a:r>
              <a:rPr lang="en-GB" dirty="0">
                <a:solidFill>
                  <a:schemeClr val="accent2"/>
                </a:solidFill>
              </a:rPr>
              <a:t>connected to others</a:t>
            </a:r>
            <a:r>
              <a:rPr lang="en-GB" dirty="0"/>
              <a:t>, </a:t>
            </a:r>
            <a:r>
              <a:rPr lang="en-GB" dirty="0">
                <a:solidFill>
                  <a:schemeClr val="accent1"/>
                </a:solidFill>
              </a:rPr>
              <a:t>to be creative</a:t>
            </a:r>
            <a:r>
              <a:rPr lang="en-GB" dirty="0"/>
              <a:t>, </a:t>
            </a:r>
            <a:r>
              <a:rPr lang="en-GB" dirty="0">
                <a:solidFill>
                  <a:schemeClr val="accent6"/>
                </a:solidFill>
              </a:rPr>
              <a:t>have trust</a:t>
            </a:r>
            <a:r>
              <a:rPr lang="en-GB" dirty="0"/>
              <a:t>, </a:t>
            </a:r>
            <a:r>
              <a:rPr lang="en-GB" dirty="0">
                <a:solidFill>
                  <a:srgbClr val="C00000"/>
                </a:solidFill>
              </a:rPr>
              <a:t>feel shame</a:t>
            </a:r>
            <a:r>
              <a:rPr lang="en-GB" dirty="0"/>
              <a:t>, </a:t>
            </a:r>
            <a:r>
              <a:rPr lang="en-GB" dirty="0">
                <a:solidFill>
                  <a:schemeClr val="tx2"/>
                </a:solidFill>
              </a:rPr>
              <a:t>to fear</a:t>
            </a:r>
            <a:r>
              <a:rPr lang="en-GB" dirty="0"/>
              <a:t>, </a:t>
            </a:r>
            <a:r>
              <a:rPr lang="en-GB" dirty="0">
                <a:solidFill>
                  <a:schemeClr val="accent4">
                    <a:lumMod val="50000"/>
                  </a:schemeClr>
                </a:solidFill>
              </a:rPr>
              <a:t>to grieve</a:t>
            </a:r>
            <a:r>
              <a:rPr lang="en-GB" dirty="0"/>
              <a:t>, </a:t>
            </a:r>
            <a:r>
              <a:rPr lang="en-GB" dirty="0">
                <a:solidFill>
                  <a:srgbClr val="FF0000"/>
                </a:solidFill>
              </a:rPr>
              <a:t>to be loved and love</a:t>
            </a:r>
            <a:r>
              <a:rPr lang="en-GB" dirty="0"/>
              <a:t>, </a:t>
            </a:r>
            <a:r>
              <a:rPr lang="en-GB" dirty="0">
                <a:solidFill>
                  <a:srgbClr val="00B0F0"/>
                </a:solidFill>
              </a:rPr>
              <a:t>to feel a sense of tenderness and intimacy</a:t>
            </a:r>
            <a:r>
              <a:rPr lang="en-GB" dirty="0"/>
              <a:t>, </a:t>
            </a:r>
            <a:r>
              <a:rPr lang="en-GB" dirty="0">
                <a:solidFill>
                  <a:srgbClr val="FF3399"/>
                </a:solidFill>
              </a:rPr>
              <a:t>for belonging</a:t>
            </a:r>
            <a:r>
              <a:rPr lang="en-GB" dirty="0"/>
              <a:t>. </a:t>
            </a:r>
          </a:p>
          <a:p>
            <a:r>
              <a:rPr lang="en-GB" dirty="0"/>
              <a:t>Vulnerability is our way to overcome feelings of disconnection with others.</a:t>
            </a:r>
          </a:p>
          <a:p>
            <a:r>
              <a:rPr lang="en-GB" dirty="0"/>
              <a:t>If we numb vulnerability we also numb our ability to feel the painful stuff like grief, disappointment, fear, rejection. </a:t>
            </a:r>
          </a:p>
          <a:p>
            <a:r>
              <a:rPr lang="en-GB" dirty="0"/>
              <a:t>If we numb vulnerability, we don’t allow ourselves to be seen properly and for who we are.</a:t>
            </a:r>
          </a:p>
          <a:p>
            <a:r>
              <a:rPr lang="en-GB" dirty="0"/>
              <a:t>We need to be brave to allow ourselves to be vulnerable and seen.</a:t>
            </a:r>
          </a:p>
          <a:p>
            <a:pPr marL="0" indent="0">
              <a:buNone/>
            </a:pPr>
            <a:endParaRPr lang="en-GB" dirty="0"/>
          </a:p>
        </p:txBody>
      </p:sp>
    </p:spTree>
    <p:extLst>
      <p:ext uri="{BB962C8B-B14F-4D97-AF65-F5344CB8AC3E}">
        <p14:creationId xmlns:p14="http://schemas.microsoft.com/office/powerpoint/2010/main" val="473903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6DF1A91-02F6-43DA-9390-D363B3CE787D}"/>
              </a:ext>
            </a:extLst>
          </p:cNvPr>
          <p:cNvPicPr>
            <a:picLocks noChangeAspect="1"/>
          </p:cNvPicPr>
          <p:nvPr/>
        </p:nvPicPr>
        <p:blipFill>
          <a:blip r:embed="rId2"/>
          <a:stretch>
            <a:fillRect/>
          </a:stretch>
        </p:blipFill>
        <p:spPr>
          <a:xfrm>
            <a:off x="4395380" y="1942463"/>
            <a:ext cx="2913875" cy="3768204"/>
          </a:xfrm>
          <a:prstGeom prst="rect">
            <a:avLst/>
          </a:prstGeom>
        </p:spPr>
      </p:pic>
      <p:sp>
        <p:nvSpPr>
          <p:cNvPr id="2" name="Title 1">
            <a:extLst>
              <a:ext uri="{FF2B5EF4-FFF2-40B4-BE49-F238E27FC236}">
                <a16:creationId xmlns:a16="http://schemas.microsoft.com/office/drawing/2014/main" id="{28D9CB1F-ADF1-417B-AAD7-5A1DA5756D2E}"/>
              </a:ext>
            </a:extLst>
          </p:cNvPr>
          <p:cNvSpPr>
            <a:spLocks noGrp="1"/>
          </p:cNvSpPr>
          <p:nvPr>
            <p:ph type="title"/>
          </p:nvPr>
        </p:nvSpPr>
        <p:spPr>
          <a:xfrm>
            <a:off x="838200" y="327025"/>
            <a:ext cx="10515600" cy="1325563"/>
          </a:xfrm>
        </p:spPr>
        <p:txBody>
          <a:bodyPr/>
          <a:lstStyle/>
          <a:p>
            <a:r>
              <a:rPr lang="en-GB" b="1" dirty="0">
                <a:solidFill>
                  <a:srgbClr val="7030A0"/>
                </a:solidFill>
                <a:latin typeface="Abadi" panose="020B0604020104020204" pitchFamily="34" charset="0"/>
              </a:rPr>
              <a:t>What are brave children like?</a:t>
            </a:r>
          </a:p>
        </p:txBody>
      </p:sp>
      <p:sp>
        <p:nvSpPr>
          <p:cNvPr id="8" name="TextBox 7">
            <a:extLst>
              <a:ext uri="{FF2B5EF4-FFF2-40B4-BE49-F238E27FC236}">
                <a16:creationId xmlns:a16="http://schemas.microsoft.com/office/drawing/2014/main" id="{F729AD04-C5E5-4A5A-A83E-925B784AE6E6}"/>
              </a:ext>
            </a:extLst>
          </p:cNvPr>
          <p:cNvSpPr txBox="1"/>
          <p:nvPr/>
        </p:nvSpPr>
        <p:spPr>
          <a:xfrm rot="677669">
            <a:off x="1436372" y="1562286"/>
            <a:ext cx="3284853" cy="646331"/>
          </a:xfrm>
          <a:prstGeom prst="rect">
            <a:avLst/>
          </a:prstGeom>
          <a:noFill/>
        </p:spPr>
        <p:txBody>
          <a:bodyPr wrap="square" rtlCol="0">
            <a:spAutoFit/>
          </a:bodyPr>
          <a:lstStyle/>
          <a:p>
            <a:r>
              <a:rPr lang="en-GB" dirty="0"/>
              <a:t>They don’t want to look stupid, </a:t>
            </a:r>
          </a:p>
          <a:p>
            <a:r>
              <a:rPr lang="en-GB" dirty="0"/>
              <a:t>vulnerable or weak</a:t>
            </a:r>
          </a:p>
        </p:txBody>
      </p:sp>
      <p:sp>
        <p:nvSpPr>
          <p:cNvPr id="9" name="TextBox 8">
            <a:extLst>
              <a:ext uri="{FF2B5EF4-FFF2-40B4-BE49-F238E27FC236}">
                <a16:creationId xmlns:a16="http://schemas.microsoft.com/office/drawing/2014/main" id="{10A0EE0C-DCC7-4BCA-A1CB-A1648D6399B1}"/>
              </a:ext>
            </a:extLst>
          </p:cNvPr>
          <p:cNvSpPr txBox="1"/>
          <p:nvPr/>
        </p:nvSpPr>
        <p:spPr>
          <a:xfrm rot="20712375">
            <a:off x="6934733" y="1506022"/>
            <a:ext cx="2935355" cy="369332"/>
          </a:xfrm>
          <a:prstGeom prst="rect">
            <a:avLst/>
          </a:prstGeom>
          <a:noFill/>
        </p:spPr>
        <p:txBody>
          <a:bodyPr wrap="square" rtlCol="0">
            <a:spAutoFit/>
          </a:bodyPr>
          <a:lstStyle/>
          <a:p>
            <a:r>
              <a:rPr lang="en-GB" dirty="0"/>
              <a:t>They can ask for help</a:t>
            </a:r>
          </a:p>
        </p:txBody>
      </p:sp>
      <p:sp>
        <p:nvSpPr>
          <p:cNvPr id="10" name="TextBox 9">
            <a:extLst>
              <a:ext uri="{FF2B5EF4-FFF2-40B4-BE49-F238E27FC236}">
                <a16:creationId xmlns:a16="http://schemas.microsoft.com/office/drawing/2014/main" id="{BDE919C4-D973-490C-9A06-8A054FA4ECC0}"/>
              </a:ext>
            </a:extLst>
          </p:cNvPr>
          <p:cNvSpPr txBox="1"/>
          <p:nvPr/>
        </p:nvSpPr>
        <p:spPr>
          <a:xfrm rot="561438">
            <a:off x="797621" y="2370390"/>
            <a:ext cx="3582203" cy="369332"/>
          </a:xfrm>
          <a:prstGeom prst="rect">
            <a:avLst/>
          </a:prstGeom>
          <a:noFill/>
        </p:spPr>
        <p:txBody>
          <a:bodyPr wrap="square" rtlCol="0">
            <a:spAutoFit/>
          </a:bodyPr>
          <a:lstStyle/>
          <a:p>
            <a:r>
              <a:rPr lang="en-GB" dirty="0"/>
              <a:t>They feel embarrassment or shame</a:t>
            </a:r>
          </a:p>
        </p:txBody>
      </p:sp>
      <p:sp>
        <p:nvSpPr>
          <p:cNvPr id="11" name="TextBox 10">
            <a:extLst>
              <a:ext uri="{FF2B5EF4-FFF2-40B4-BE49-F238E27FC236}">
                <a16:creationId xmlns:a16="http://schemas.microsoft.com/office/drawing/2014/main" id="{0C68878A-96D8-4088-9B37-D84B70DC2A9E}"/>
              </a:ext>
            </a:extLst>
          </p:cNvPr>
          <p:cNvSpPr txBox="1"/>
          <p:nvPr/>
        </p:nvSpPr>
        <p:spPr>
          <a:xfrm rot="20648629">
            <a:off x="7104141" y="1755426"/>
            <a:ext cx="4429713" cy="646331"/>
          </a:xfrm>
          <a:prstGeom prst="rect">
            <a:avLst/>
          </a:prstGeom>
          <a:noFill/>
        </p:spPr>
        <p:txBody>
          <a:bodyPr wrap="square" rtlCol="0">
            <a:spAutoFit/>
          </a:bodyPr>
          <a:lstStyle/>
          <a:p>
            <a:r>
              <a:rPr lang="en-GB" dirty="0"/>
              <a:t>They can stand up for what’s right even if it’s not popular</a:t>
            </a:r>
          </a:p>
        </p:txBody>
      </p:sp>
      <p:sp>
        <p:nvSpPr>
          <p:cNvPr id="12" name="TextBox 11">
            <a:extLst>
              <a:ext uri="{FF2B5EF4-FFF2-40B4-BE49-F238E27FC236}">
                <a16:creationId xmlns:a16="http://schemas.microsoft.com/office/drawing/2014/main" id="{24002AAE-07B4-408B-9B1A-0F2B20C3FAF9}"/>
              </a:ext>
            </a:extLst>
          </p:cNvPr>
          <p:cNvSpPr txBox="1"/>
          <p:nvPr/>
        </p:nvSpPr>
        <p:spPr>
          <a:xfrm rot="418640">
            <a:off x="357888" y="2979684"/>
            <a:ext cx="4140606" cy="369332"/>
          </a:xfrm>
          <a:prstGeom prst="rect">
            <a:avLst/>
          </a:prstGeom>
          <a:noFill/>
        </p:spPr>
        <p:txBody>
          <a:bodyPr wrap="square" rtlCol="0">
            <a:spAutoFit/>
          </a:bodyPr>
          <a:lstStyle/>
          <a:p>
            <a:r>
              <a:rPr lang="en-GB" dirty="0"/>
              <a:t>They don’t want to fall out with friends</a:t>
            </a:r>
          </a:p>
        </p:txBody>
      </p:sp>
      <p:sp>
        <p:nvSpPr>
          <p:cNvPr id="13" name="TextBox 12">
            <a:extLst>
              <a:ext uri="{FF2B5EF4-FFF2-40B4-BE49-F238E27FC236}">
                <a16:creationId xmlns:a16="http://schemas.microsoft.com/office/drawing/2014/main" id="{8D6B5BA5-03D1-4551-B716-BBC0A39B6207}"/>
              </a:ext>
            </a:extLst>
          </p:cNvPr>
          <p:cNvSpPr txBox="1"/>
          <p:nvPr/>
        </p:nvSpPr>
        <p:spPr>
          <a:xfrm rot="20848513">
            <a:off x="7304517" y="2588066"/>
            <a:ext cx="4550798" cy="369332"/>
          </a:xfrm>
          <a:prstGeom prst="rect">
            <a:avLst/>
          </a:prstGeom>
          <a:noFill/>
        </p:spPr>
        <p:txBody>
          <a:bodyPr wrap="square" rtlCol="0">
            <a:spAutoFit/>
          </a:bodyPr>
          <a:lstStyle/>
          <a:p>
            <a:r>
              <a:rPr lang="en-GB" dirty="0"/>
              <a:t>They call friends out when they’re wrong</a:t>
            </a:r>
          </a:p>
        </p:txBody>
      </p:sp>
      <p:sp>
        <p:nvSpPr>
          <p:cNvPr id="14" name="TextBox 13">
            <a:extLst>
              <a:ext uri="{FF2B5EF4-FFF2-40B4-BE49-F238E27FC236}">
                <a16:creationId xmlns:a16="http://schemas.microsoft.com/office/drawing/2014/main" id="{8A5D8429-F566-4F94-8B31-E045A7FDCD1C}"/>
              </a:ext>
            </a:extLst>
          </p:cNvPr>
          <p:cNvSpPr txBox="1"/>
          <p:nvPr/>
        </p:nvSpPr>
        <p:spPr>
          <a:xfrm>
            <a:off x="1520828" y="3757303"/>
            <a:ext cx="2882348" cy="369332"/>
          </a:xfrm>
          <a:prstGeom prst="rect">
            <a:avLst/>
          </a:prstGeom>
          <a:noFill/>
        </p:spPr>
        <p:txBody>
          <a:bodyPr wrap="square" rtlCol="0">
            <a:spAutoFit/>
          </a:bodyPr>
          <a:lstStyle/>
          <a:p>
            <a:r>
              <a:rPr lang="en-GB" dirty="0"/>
              <a:t>They want to be popular</a:t>
            </a:r>
          </a:p>
        </p:txBody>
      </p:sp>
      <p:sp>
        <p:nvSpPr>
          <p:cNvPr id="15" name="TextBox 14">
            <a:extLst>
              <a:ext uri="{FF2B5EF4-FFF2-40B4-BE49-F238E27FC236}">
                <a16:creationId xmlns:a16="http://schemas.microsoft.com/office/drawing/2014/main" id="{37A6FFC3-9F3A-470B-83CC-B4F4A303299D}"/>
              </a:ext>
            </a:extLst>
          </p:cNvPr>
          <p:cNvSpPr txBox="1"/>
          <p:nvPr/>
        </p:nvSpPr>
        <p:spPr>
          <a:xfrm>
            <a:off x="7492690" y="3480304"/>
            <a:ext cx="3652613" cy="646331"/>
          </a:xfrm>
          <a:prstGeom prst="rect">
            <a:avLst/>
          </a:prstGeom>
          <a:noFill/>
        </p:spPr>
        <p:txBody>
          <a:bodyPr wrap="square" rtlCol="0">
            <a:spAutoFit/>
          </a:bodyPr>
          <a:lstStyle/>
          <a:p>
            <a:r>
              <a:rPr lang="en-GB" dirty="0"/>
              <a:t>They can walk away from dangerous friends or bad situations</a:t>
            </a:r>
          </a:p>
        </p:txBody>
      </p:sp>
      <p:sp>
        <p:nvSpPr>
          <p:cNvPr id="16" name="TextBox 15">
            <a:extLst>
              <a:ext uri="{FF2B5EF4-FFF2-40B4-BE49-F238E27FC236}">
                <a16:creationId xmlns:a16="http://schemas.microsoft.com/office/drawing/2014/main" id="{CAA20B3F-6FAF-4903-A85B-496CD7932D25}"/>
              </a:ext>
            </a:extLst>
          </p:cNvPr>
          <p:cNvSpPr txBox="1"/>
          <p:nvPr/>
        </p:nvSpPr>
        <p:spPr>
          <a:xfrm rot="21276624">
            <a:off x="1625185" y="4611324"/>
            <a:ext cx="2935355" cy="369332"/>
          </a:xfrm>
          <a:prstGeom prst="rect">
            <a:avLst/>
          </a:prstGeom>
          <a:noFill/>
        </p:spPr>
        <p:txBody>
          <a:bodyPr wrap="square" rtlCol="0">
            <a:spAutoFit/>
          </a:bodyPr>
          <a:lstStyle/>
          <a:p>
            <a:r>
              <a:rPr lang="en-GB" dirty="0"/>
              <a:t>They feel afraid of failure</a:t>
            </a:r>
          </a:p>
        </p:txBody>
      </p:sp>
      <p:sp>
        <p:nvSpPr>
          <p:cNvPr id="17" name="TextBox 16">
            <a:extLst>
              <a:ext uri="{FF2B5EF4-FFF2-40B4-BE49-F238E27FC236}">
                <a16:creationId xmlns:a16="http://schemas.microsoft.com/office/drawing/2014/main" id="{2E1D1448-4A4E-4A75-A1F1-14D6D4F67E61}"/>
              </a:ext>
            </a:extLst>
          </p:cNvPr>
          <p:cNvSpPr txBox="1"/>
          <p:nvPr/>
        </p:nvSpPr>
        <p:spPr>
          <a:xfrm rot="266171">
            <a:off x="7408816" y="4293227"/>
            <a:ext cx="4700265" cy="923330"/>
          </a:xfrm>
          <a:prstGeom prst="rect">
            <a:avLst/>
          </a:prstGeom>
          <a:noFill/>
        </p:spPr>
        <p:txBody>
          <a:bodyPr wrap="square" rtlCol="0">
            <a:spAutoFit/>
          </a:bodyPr>
          <a:lstStyle/>
          <a:p>
            <a:r>
              <a:rPr lang="en-GB" dirty="0"/>
              <a:t>They will have a go at things they find difficult and even if they can’t do it the first time, they can keep going</a:t>
            </a:r>
          </a:p>
        </p:txBody>
      </p:sp>
      <p:sp>
        <p:nvSpPr>
          <p:cNvPr id="20" name="TextBox 19">
            <a:extLst>
              <a:ext uri="{FF2B5EF4-FFF2-40B4-BE49-F238E27FC236}">
                <a16:creationId xmlns:a16="http://schemas.microsoft.com/office/drawing/2014/main" id="{6AC22848-05F6-4593-B78A-A7C082D399ED}"/>
              </a:ext>
            </a:extLst>
          </p:cNvPr>
          <p:cNvSpPr txBox="1"/>
          <p:nvPr/>
        </p:nvSpPr>
        <p:spPr>
          <a:xfrm rot="691616">
            <a:off x="7190955" y="5387501"/>
            <a:ext cx="3407762" cy="646331"/>
          </a:xfrm>
          <a:prstGeom prst="rect">
            <a:avLst/>
          </a:prstGeom>
          <a:noFill/>
        </p:spPr>
        <p:txBody>
          <a:bodyPr wrap="square" rtlCol="0">
            <a:spAutoFit/>
          </a:bodyPr>
          <a:lstStyle/>
          <a:p>
            <a:r>
              <a:rPr lang="en-GB" dirty="0"/>
              <a:t>They take responsibility when they do something wrong</a:t>
            </a:r>
          </a:p>
        </p:txBody>
      </p:sp>
      <p:sp>
        <p:nvSpPr>
          <p:cNvPr id="21" name="TextBox 20">
            <a:extLst>
              <a:ext uri="{FF2B5EF4-FFF2-40B4-BE49-F238E27FC236}">
                <a16:creationId xmlns:a16="http://schemas.microsoft.com/office/drawing/2014/main" id="{F2A5FCCF-B896-489F-B622-130FEB415585}"/>
              </a:ext>
            </a:extLst>
          </p:cNvPr>
          <p:cNvSpPr txBox="1"/>
          <p:nvPr/>
        </p:nvSpPr>
        <p:spPr>
          <a:xfrm rot="21039889">
            <a:off x="1166041" y="5403518"/>
            <a:ext cx="3468186" cy="646331"/>
          </a:xfrm>
          <a:prstGeom prst="rect">
            <a:avLst/>
          </a:prstGeom>
          <a:noFill/>
        </p:spPr>
        <p:txBody>
          <a:bodyPr wrap="square" rtlCol="0">
            <a:spAutoFit/>
          </a:bodyPr>
          <a:lstStyle/>
          <a:p>
            <a:r>
              <a:rPr lang="en-GB" dirty="0"/>
              <a:t>They make mistakes and get things wrong and sometimes hurt people</a:t>
            </a:r>
          </a:p>
        </p:txBody>
      </p:sp>
    </p:spTree>
    <p:extLst>
      <p:ext uri="{BB962C8B-B14F-4D97-AF65-F5344CB8AC3E}">
        <p14:creationId xmlns:p14="http://schemas.microsoft.com/office/powerpoint/2010/main" val="171437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C0542-6DB6-4538-B709-22977FE31F78}"/>
              </a:ext>
            </a:extLst>
          </p:cNvPr>
          <p:cNvSpPr>
            <a:spLocks noGrp="1"/>
          </p:cNvSpPr>
          <p:nvPr>
            <p:ph type="title"/>
          </p:nvPr>
        </p:nvSpPr>
        <p:spPr/>
        <p:txBody>
          <a:bodyPr/>
          <a:lstStyle/>
          <a:p>
            <a:r>
              <a:rPr lang="en-GB" b="1" dirty="0">
                <a:solidFill>
                  <a:srgbClr val="7030A0"/>
                </a:solidFill>
                <a:latin typeface="Abadi" panose="020B0604020104020204" pitchFamily="34" charset="0"/>
              </a:rPr>
              <a:t>Authentic Self</a:t>
            </a:r>
          </a:p>
        </p:txBody>
      </p:sp>
      <p:pic>
        <p:nvPicPr>
          <p:cNvPr id="4" name="Content Placeholder 3">
            <a:extLst>
              <a:ext uri="{FF2B5EF4-FFF2-40B4-BE49-F238E27FC236}">
                <a16:creationId xmlns:a16="http://schemas.microsoft.com/office/drawing/2014/main" id="{751A4184-75E3-4450-B817-768596C602FB}"/>
              </a:ext>
            </a:extLst>
          </p:cNvPr>
          <p:cNvPicPr>
            <a:picLocks noGrp="1" noChangeAspect="1"/>
          </p:cNvPicPr>
          <p:nvPr>
            <p:ph idx="1"/>
          </p:nvPr>
        </p:nvPicPr>
        <p:blipFill>
          <a:blip r:embed="rId2"/>
          <a:stretch>
            <a:fillRect/>
          </a:stretch>
        </p:blipFill>
        <p:spPr>
          <a:xfrm>
            <a:off x="3329609" y="1239560"/>
            <a:ext cx="5645426" cy="5635921"/>
          </a:xfrm>
          <a:prstGeom prst="rect">
            <a:avLst/>
          </a:prstGeom>
        </p:spPr>
      </p:pic>
    </p:spTree>
    <p:extLst>
      <p:ext uri="{BB962C8B-B14F-4D97-AF65-F5344CB8AC3E}">
        <p14:creationId xmlns:p14="http://schemas.microsoft.com/office/powerpoint/2010/main" val="1524236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15568</TotalTime>
  <Words>971</Words>
  <Application>Microsoft Office PowerPoint</Application>
  <PresentationFormat>Widescreen</PresentationFormat>
  <Paragraphs>114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Abadi</vt:lpstr>
      <vt:lpstr>Arial</vt:lpstr>
      <vt:lpstr>Calibri</vt:lpstr>
      <vt:lpstr>Calibri Light</vt:lpstr>
      <vt:lpstr>Office Theme</vt:lpstr>
      <vt:lpstr>Being Brave</vt:lpstr>
      <vt:lpstr>What is bravery?</vt:lpstr>
      <vt:lpstr>What is not bravery?</vt:lpstr>
      <vt:lpstr>What is sometimes bravery?</vt:lpstr>
      <vt:lpstr>Bravery is learned</vt:lpstr>
      <vt:lpstr>PowerPoint Presentation</vt:lpstr>
      <vt:lpstr>Bravery and Vulnerability</vt:lpstr>
      <vt:lpstr>What are brave children like?</vt:lpstr>
      <vt:lpstr>Authentic Self</vt:lpstr>
      <vt:lpstr>Why do we want our children to be brave?</vt:lpstr>
      <vt:lpstr>When we want our children to be brave, we need to…</vt:lpstr>
      <vt:lpstr>When we want our children to be brave, we need to…</vt:lpstr>
      <vt:lpstr>What do adults do to stop children being brave?</vt:lpstr>
      <vt:lpstr>What can adults do to help children be brave?</vt:lpstr>
      <vt:lpstr>Summary of Bravery</vt:lpstr>
      <vt:lpstr>Useful Links</vt:lpstr>
      <vt:lpstr>More useful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Brave</dc:title>
  <dc:creator>Patricia Doran</dc:creator>
  <cp:lastModifiedBy>Patricia Doran</cp:lastModifiedBy>
  <cp:revision>60</cp:revision>
  <dcterms:created xsi:type="dcterms:W3CDTF">2021-02-04T17:00:48Z</dcterms:created>
  <dcterms:modified xsi:type="dcterms:W3CDTF">2021-02-25T10:09:12Z</dcterms:modified>
</cp:coreProperties>
</file>