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9" r:id="rId5"/>
    <p:sldId id="330" r:id="rId6"/>
    <p:sldId id="328" r:id="rId7"/>
    <p:sldId id="322" r:id="rId8"/>
    <p:sldId id="319" r:id="rId9"/>
    <p:sldId id="323" r:id="rId10"/>
    <p:sldId id="329" r:id="rId11"/>
    <p:sldId id="33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69" autoAdjust="0"/>
  </p:normalViewPr>
  <p:slideViewPr>
    <p:cSldViewPr snapToGrid="0">
      <p:cViewPr varScale="1">
        <p:scale>
          <a:sx n="78" d="100"/>
          <a:sy n="78" d="100"/>
        </p:scale>
        <p:origin x="1362" y="78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27908-C8F5-4C8A-8140-971CE54CAAA5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54641-D9F8-4AEB-9113-240373B00F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96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D54641-D9F8-4AEB-9113-240373B00FD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165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D54641-D9F8-4AEB-9113-240373B00FD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340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D54641-D9F8-4AEB-9113-240373B00FD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316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D54641-D9F8-4AEB-9113-240373B00FD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693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D54641-D9F8-4AEB-9113-240373B00FD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84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D54641-D9F8-4AEB-9113-240373B00FD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882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D54641-D9F8-4AEB-9113-240373B00FD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222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D54641-D9F8-4AEB-9113-240373B00FD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84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Faculty of English &amp; Literacy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A2D3741-9CB0-4158-88BD-3450D05DFA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/>
              <a:t>Parent Council</a:t>
            </a:r>
          </a:p>
          <a:p>
            <a:endParaRPr lang="en-GB" dirty="0"/>
          </a:p>
          <a:p>
            <a:r>
              <a:rPr lang="en-GB" dirty="0"/>
              <a:t>Tuesday 3</a:t>
            </a:r>
            <a:r>
              <a:rPr lang="en-GB" baseline="30000" dirty="0"/>
              <a:t>rd</a:t>
            </a:r>
            <a:r>
              <a:rPr lang="en-GB" dirty="0"/>
              <a:t> November 2020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881C20-7AD4-4869-ABCA-0759B81B6310}"/>
              </a:ext>
            </a:extLst>
          </p:cNvPr>
          <p:cNvSpPr/>
          <p:nvPr/>
        </p:nvSpPr>
        <p:spPr>
          <a:xfrm>
            <a:off x="215516" y="6338500"/>
            <a:ext cx="87358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Together; Achieving Together  			                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Ambitious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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Responsible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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Resilient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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Compassionate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3BA1D0-89C2-4F1E-85AA-56ED238ACE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5368" y="595479"/>
            <a:ext cx="1440160" cy="1481426"/>
          </a:xfrm>
          <a:prstGeom prst="rect">
            <a:avLst/>
          </a:prstGeom>
        </p:spPr>
      </p:pic>
      <p:pic>
        <p:nvPicPr>
          <p:cNvPr id="6" name="Picture 5" descr="E:\Kinross HS\Eng Branding.png">
            <a:extLst>
              <a:ext uri="{FF2B5EF4-FFF2-40B4-BE49-F238E27FC236}">
                <a16:creationId xmlns:a16="http://schemas.microsoft.com/office/drawing/2014/main" id="{5489AD5D-7CA8-4D5F-8124-247F6CB3E39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135460" y="601422"/>
            <a:ext cx="2316413" cy="1227164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6984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COVID 19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48F0AC-3D08-4C6F-AEEA-DCEC7299F22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12219" y="2241134"/>
            <a:ext cx="3822192" cy="380015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1900" u="sng" dirty="0"/>
              <a:t>SQA</a:t>
            </a:r>
          </a:p>
          <a:p>
            <a:pPr marL="0" indent="0">
              <a:buNone/>
            </a:pPr>
            <a:r>
              <a:rPr lang="en-GB" sz="1900" u="sng" dirty="0"/>
              <a:t>National 5</a:t>
            </a:r>
          </a:p>
          <a:p>
            <a:pPr marL="0" indent="0">
              <a:buNone/>
            </a:pPr>
            <a:r>
              <a:rPr lang="en-GB" sz="1600" dirty="0"/>
              <a:t>N5 alternative certification arrangements:</a:t>
            </a:r>
          </a:p>
          <a:p>
            <a:r>
              <a:rPr lang="en-GB" sz="1600" dirty="0"/>
              <a:t>Range of evidence</a:t>
            </a:r>
          </a:p>
          <a:p>
            <a:r>
              <a:rPr lang="en-GB" sz="1600" dirty="0"/>
              <a:t>Assessment conditions</a:t>
            </a:r>
          </a:p>
          <a:p>
            <a:r>
              <a:rPr lang="en-GB" sz="1600" dirty="0"/>
              <a:t>Moderated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900" u="sng" dirty="0"/>
              <a:t>Higher</a:t>
            </a:r>
          </a:p>
          <a:p>
            <a:r>
              <a:rPr lang="en-GB" sz="1600" dirty="0"/>
              <a:t>Exam format unchanged (70% of award)</a:t>
            </a:r>
          </a:p>
          <a:p>
            <a:r>
              <a:rPr lang="en-GB" sz="1600" dirty="0"/>
              <a:t>Writing Folio – reduced to 1 piece (30% of award)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900" u="sng" dirty="0"/>
              <a:t>Advanced Higher</a:t>
            </a:r>
          </a:p>
          <a:p>
            <a:r>
              <a:rPr lang="en-GB" sz="1600" dirty="0"/>
              <a:t>Exam format unchanged (40% of award)</a:t>
            </a:r>
          </a:p>
          <a:p>
            <a:r>
              <a:rPr lang="en-GB" sz="1600" dirty="0"/>
              <a:t>Dissertation unchanged (30% of award)</a:t>
            </a:r>
          </a:p>
          <a:p>
            <a:r>
              <a:rPr lang="en-GB" sz="1600" dirty="0"/>
              <a:t>Writing Folio – reduced to 1 piece (30% award)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F6340E-7AF7-46B8-8249-6FFA22B59BE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72000" y="2452545"/>
            <a:ext cx="3822192" cy="370597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1700" u="sng" dirty="0"/>
              <a:t>Health &amp; Safety</a:t>
            </a:r>
          </a:p>
          <a:p>
            <a:r>
              <a:rPr lang="en-GB" sz="1400" dirty="0"/>
              <a:t>Following whole school mitigations – sanitising stations, face coverings, seating plans etc.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700" u="sng" dirty="0"/>
              <a:t>Texts</a:t>
            </a:r>
          </a:p>
          <a:p>
            <a:r>
              <a:rPr lang="en-GB" sz="1500" dirty="0"/>
              <a:t>Health &amp; safety – cannot share books</a:t>
            </a:r>
          </a:p>
          <a:p>
            <a:r>
              <a:rPr lang="en-GB" sz="1500" dirty="0"/>
              <a:t>Consistency – absence (pupils and staff)</a:t>
            </a:r>
          </a:p>
          <a:p>
            <a:r>
              <a:rPr lang="en-GB" sz="1500" dirty="0"/>
              <a:t>Focus on skills required for success</a:t>
            </a:r>
          </a:p>
          <a:p>
            <a:r>
              <a:rPr lang="en-GB" sz="1500" dirty="0"/>
              <a:t>All NQ classes study the same texts this session:</a:t>
            </a:r>
          </a:p>
          <a:p>
            <a:pPr lvl="1"/>
            <a:r>
              <a:rPr lang="en-GB" sz="1500" dirty="0"/>
              <a:t>Critical Essay – short stories</a:t>
            </a:r>
          </a:p>
          <a:p>
            <a:pPr lvl="1"/>
            <a:r>
              <a:rPr lang="en-GB" sz="1500" dirty="0"/>
              <a:t>Scottish Text – poetry</a:t>
            </a:r>
          </a:p>
          <a:p>
            <a:r>
              <a:rPr lang="en-GB" sz="1500" dirty="0"/>
              <a:t>BGE – longer text in January – March term. 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700" u="sng" dirty="0"/>
              <a:t>Google Classroom</a:t>
            </a:r>
          </a:p>
          <a:p>
            <a:r>
              <a:rPr lang="en-GB" sz="1500" dirty="0"/>
              <a:t>Teaching resources used in class shared on GC.</a:t>
            </a:r>
          </a:p>
          <a:p>
            <a:r>
              <a:rPr lang="en-GB" sz="1500" dirty="0"/>
              <a:t>All HW set as assignments – pupils unable to attend school can submit work/keep in touch with their teacher.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881C20-7AD4-4869-ABCA-0759B81B6310}"/>
              </a:ext>
            </a:extLst>
          </p:cNvPr>
          <p:cNvSpPr/>
          <p:nvPr/>
        </p:nvSpPr>
        <p:spPr>
          <a:xfrm>
            <a:off x="215516" y="6338500"/>
            <a:ext cx="87358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Together; Achieving Together  			                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Ambitious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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Responsible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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Resilient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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Compassionate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3BA1D0-89C2-4F1E-85AA-56ED238ACE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347160"/>
            <a:ext cx="1440160" cy="148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43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75"/>
    </mc:Choice>
    <mc:Fallback xmlns="">
      <p:transition spd="slow" advTm="498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SQA Highlights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A83C4-3460-488A-AD53-8847A461761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6656" y="2479686"/>
            <a:ext cx="3822192" cy="34472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1600" u="sng" dirty="0"/>
              <a:t>National 5 </a:t>
            </a:r>
          </a:p>
          <a:p>
            <a:r>
              <a:rPr lang="en-GB" sz="1600" dirty="0"/>
              <a:t>5% increase in number of pupils achieving A- C at N5 since 2018 – 93%</a:t>
            </a:r>
          </a:p>
          <a:p>
            <a:r>
              <a:rPr lang="en-GB" sz="1600" dirty="0"/>
              <a:t>Increasing numbers of pupils presented at N5 in S4.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u="sng" dirty="0"/>
              <a:t>Higher</a:t>
            </a:r>
          </a:p>
          <a:p>
            <a:r>
              <a:rPr lang="en-GB" sz="1600" dirty="0"/>
              <a:t>13% increase in number of pupils achieving A-C at Higher since 2018 – 90%</a:t>
            </a:r>
          </a:p>
          <a:p>
            <a:r>
              <a:rPr lang="en-GB" sz="1600" dirty="0"/>
              <a:t>Increase in number of pupils achieving A/B grade – 65%</a:t>
            </a:r>
          </a:p>
          <a:p>
            <a:r>
              <a:rPr lang="en-GB" sz="1600" dirty="0"/>
              <a:t>% of No Awards has decreased significantly (3%)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E06615-64C9-4283-A486-C34BDE3EA78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060790" y="2573619"/>
            <a:ext cx="3822192" cy="3447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500" u="sng" dirty="0"/>
              <a:t>Advanced Higher</a:t>
            </a:r>
          </a:p>
          <a:p>
            <a:r>
              <a:rPr lang="en-GB" sz="1500" dirty="0"/>
              <a:t>2019/20 – largest ever class</a:t>
            </a:r>
          </a:p>
          <a:p>
            <a:r>
              <a:rPr lang="en-GB" sz="1500" dirty="0"/>
              <a:t>100% A-D </a:t>
            </a:r>
          </a:p>
          <a:p>
            <a:r>
              <a:rPr lang="en-GB" sz="1500" dirty="0"/>
              <a:t>76% achieving A/B grade</a:t>
            </a:r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881C20-7AD4-4869-ABCA-0759B81B6310}"/>
              </a:ext>
            </a:extLst>
          </p:cNvPr>
          <p:cNvSpPr/>
          <p:nvPr/>
        </p:nvSpPr>
        <p:spPr>
          <a:xfrm>
            <a:off x="215516" y="6338500"/>
            <a:ext cx="87358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Together; Achieving Together  			                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Ambitious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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Responsible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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Resilient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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Compassionate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3BA1D0-89C2-4F1E-85AA-56ED238ACE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347160"/>
            <a:ext cx="1440160" cy="148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69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75"/>
    </mc:Choice>
    <mc:Fallback xmlns="">
      <p:transition spd="slow" advTm="498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6851104" cy="1252728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Highest Quality Teaching &amp; Learning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881C20-7AD4-4869-ABCA-0759B81B6310}"/>
              </a:ext>
            </a:extLst>
          </p:cNvPr>
          <p:cNvSpPr/>
          <p:nvPr/>
        </p:nvSpPr>
        <p:spPr>
          <a:xfrm>
            <a:off x="215516" y="6338500"/>
            <a:ext cx="87358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Together; Achieving Together  			                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Ambitious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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Responsible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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Resilient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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Compassionate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3BA1D0-89C2-4F1E-85AA-56ED238ACE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347160"/>
            <a:ext cx="1440160" cy="1481426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A83C4-3460-488A-AD53-8847A4617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55803"/>
            <a:ext cx="7408333" cy="357009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1800" dirty="0"/>
              <a:t>Incorporated whole school T&amp;L priorities into dept. units:</a:t>
            </a:r>
          </a:p>
          <a:p>
            <a:pPr lvl="1"/>
            <a:r>
              <a:rPr lang="en-GB" sz="1600" dirty="0"/>
              <a:t>Learning Intentions &amp; Success Criteria – differentiated</a:t>
            </a:r>
          </a:p>
          <a:p>
            <a:pPr lvl="1"/>
            <a:r>
              <a:rPr lang="en-GB" sz="1600" dirty="0"/>
              <a:t>Focus on feedback </a:t>
            </a:r>
          </a:p>
          <a:p>
            <a:pPr lvl="1"/>
            <a:r>
              <a:rPr lang="en-GB" sz="1600" dirty="0"/>
              <a:t>Retrieval Practice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Development of units in BGE – biography, introduction to Shakespeare, poetry.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Introduction of S2 Literacy Electives – debating, advertising, journalism, food in literature, graphic novels. Allows for pupil choice and ownership of learning.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Expanded study support opportunities – Study Success Club, Writing Folio support, RUAE workshops, Easter study sessions.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Prior to lockdown, using Google Classroom with all Higher classes to share resources and support learning.</a:t>
            </a:r>
          </a:p>
        </p:txBody>
      </p:sp>
    </p:spTree>
    <p:extLst>
      <p:ext uri="{BB962C8B-B14F-4D97-AF65-F5344CB8AC3E}">
        <p14:creationId xmlns:p14="http://schemas.microsoft.com/office/powerpoint/2010/main" val="266366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75"/>
    </mc:Choice>
    <mc:Fallback xmlns="">
      <p:transition spd="slow" advTm="498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6851104" cy="1252728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Building community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881C20-7AD4-4869-ABCA-0759B81B6310}"/>
              </a:ext>
            </a:extLst>
          </p:cNvPr>
          <p:cNvSpPr/>
          <p:nvPr/>
        </p:nvSpPr>
        <p:spPr>
          <a:xfrm>
            <a:off x="215516" y="6338500"/>
            <a:ext cx="87358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Together; Achieving Together  			                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Ambitious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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Responsible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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Resilient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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Compassionate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3BA1D0-89C2-4F1E-85AA-56ED238ACE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347160"/>
            <a:ext cx="1440160" cy="1481426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4257D7-0B06-49A3-8BF2-FBCD4A109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/>
              <a:t>Family Literacy Events – partnership with Loch Leven Community Library</a:t>
            </a:r>
          </a:p>
          <a:p>
            <a:pPr lvl="1"/>
            <a:r>
              <a:rPr lang="en-GB" sz="1400" dirty="0"/>
              <a:t>Focus on supporting reading for pleasure</a:t>
            </a:r>
          </a:p>
          <a:p>
            <a:pPr lvl="1"/>
            <a:r>
              <a:rPr lang="en-GB" sz="1400" dirty="0"/>
              <a:t>Develop event as part of transition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Partnership with LLCL:</a:t>
            </a:r>
          </a:p>
          <a:p>
            <a:pPr lvl="1"/>
            <a:r>
              <a:rPr lang="en-GB" sz="1400" dirty="0"/>
              <a:t>S1 monthly library book talks</a:t>
            </a:r>
          </a:p>
          <a:p>
            <a:pPr lvl="1"/>
            <a:r>
              <a:rPr lang="en-GB" sz="1400" dirty="0"/>
              <a:t>S1/2 author visits</a:t>
            </a:r>
          </a:p>
          <a:p>
            <a:pPr lvl="1"/>
            <a:r>
              <a:rPr lang="en-GB" sz="1400" dirty="0"/>
              <a:t>S3 creative writing workshops</a:t>
            </a:r>
          </a:p>
          <a:p>
            <a:pPr lvl="1"/>
            <a:r>
              <a:rPr lang="en-GB" sz="1400" dirty="0"/>
              <a:t>AH creative writing 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Refreshed Primary 7 transition in session 2018/19:</a:t>
            </a:r>
          </a:p>
          <a:p>
            <a:pPr lvl="1"/>
            <a:r>
              <a:rPr lang="en-GB" sz="1400" dirty="0"/>
              <a:t>Focus on importance of reading</a:t>
            </a:r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1026" name="Picture 2" descr="Jonathan Meres">
            <a:extLst>
              <a:ext uri="{FF2B5EF4-FFF2-40B4-BE49-F238E27FC236}">
                <a16:creationId xmlns:a16="http://schemas.microsoft.com/office/drawing/2014/main" id="{B38866FB-356D-44AB-8CB1-5F5F428AA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081" y="3767328"/>
            <a:ext cx="1599008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4E7ED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29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951"/>
    </mc:Choice>
    <mc:Fallback xmlns="">
      <p:transition spd="slow" advTm="419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6851104" cy="1252728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Unlocking leadership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881C20-7AD4-4869-ABCA-0759B81B6310}"/>
              </a:ext>
            </a:extLst>
          </p:cNvPr>
          <p:cNvSpPr/>
          <p:nvPr/>
        </p:nvSpPr>
        <p:spPr>
          <a:xfrm>
            <a:off x="215516" y="6338500"/>
            <a:ext cx="87358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Together; Achieving Together  			                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Ambitious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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Responsible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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Resilient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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Compassionate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3BA1D0-89C2-4F1E-85AA-56ED238ACE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347160"/>
            <a:ext cx="1440160" cy="1481426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A31041-7370-41A3-B5DA-44A2C6803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2675467"/>
            <a:ext cx="5483013" cy="3450696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Introduction of Literacy Leaders:</a:t>
            </a:r>
          </a:p>
          <a:p>
            <a:pPr lvl="1"/>
            <a:r>
              <a:rPr lang="en-GB" sz="1600" dirty="0"/>
              <a:t>Book Week Assemblies</a:t>
            </a:r>
          </a:p>
          <a:p>
            <a:pPr lvl="1"/>
            <a:r>
              <a:rPr lang="en-GB" sz="1600" dirty="0"/>
              <a:t>Transition Activities</a:t>
            </a:r>
          </a:p>
          <a:p>
            <a:pPr lvl="1"/>
            <a:r>
              <a:rPr lang="en-GB" sz="1600" dirty="0"/>
              <a:t>KHS Big Book Swap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S6 Paired Reading Supporters</a:t>
            </a:r>
          </a:p>
          <a:p>
            <a:pPr lvl="1"/>
            <a:r>
              <a:rPr lang="en-GB" sz="1600" dirty="0"/>
              <a:t>Supporting S1 pupils with reading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Staff within the department taking forward improvement priorities.</a:t>
            </a:r>
          </a:p>
          <a:p>
            <a:endParaRPr lang="en-GB" dirty="0"/>
          </a:p>
        </p:txBody>
      </p:sp>
      <p:pic>
        <p:nvPicPr>
          <p:cNvPr id="2050" name="Picture 2" descr="Book Swap ">
            <a:extLst>
              <a:ext uri="{FF2B5EF4-FFF2-40B4-BE49-F238E27FC236}">
                <a16:creationId xmlns:a16="http://schemas.microsoft.com/office/drawing/2014/main" id="{F16BE774-D8AF-4868-AFD6-5D65C6B31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745" y="3207573"/>
            <a:ext cx="1901952" cy="2113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4E7ED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2560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75"/>
    </mc:Choice>
    <mc:Fallback xmlns="">
      <p:transition spd="slow" advTm="498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6851104" cy="1252728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Literacy Across Learning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881C20-7AD4-4869-ABCA-0759B81B6310}"/>
              </a:ext>
            </a:extLst>
          </p:cNvPr>
          <p:cNvSpPr/>
          <p:nvPr/>
        </p:nvSpPr>
        <p:spPr>
          <a:xfrm>
            <a:off x="215516" y="6338500"/>
            <a:ext cx="87358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Together; Achieving Together  			                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Ambitious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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Responsible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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Resilient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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Compassionate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3BA1D0-89C2-4F1E-85AA-56ED238ACE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347160"/>
            <a:ext cx="1440160" cy="1481426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BE7F3-C6F6-4EF1-AD84-8075971A6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292" y="2510875"/>
            <a:ext cx="7408333" cy="3450696"/>
          </a:xfrm>
        </p:spPr>
        <p:txBody>
          <a:bodyPr/>
          <a:lstStyle/>
          <a:p>
            <a:pPr marL="0" indent="0">
              <a:buNone/>
            </a:pPr>
            <a:r>
              <a:rPr lang="en-GB" sz="1600" dirty="0"/>
              <a:t>Literacy across the curriculum:</a:t>
            </a:r>
          </a:p>
          <a:p>
            <a:pPr lvl="1"/>
            <a:r>
              <a:rPr lang="en-GB" sz="1400" dirty="0"/>
              <a:t>Literacy 5-a-day Correction Code</a:t>
            </a:r>
          </a:p>
          <a:p>
            <a:pPr lvl="1"/>
            <a:r>
              <a:rPr lang="en-GB" sz="1400" dirty="0"/>
              <a:t>Staff BGE writing moderation session</a:t>
            </a:r>
          </a:p>
          <a:p>
            <a:pPr lvl="1"/>
            <a:r>
              <a:rPr lang="en-GB" sz="1400" dirty="0"/>
              <a:t>Share good practice 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Reading Culture</a:t>
            </a:r>
          </a:p>
          <a:p>
            <a:pPr lvl="1"/>
            <a:r>
              <a:rPr lang="en-GB" sz="1400" dirty="0"/>
              <a:t>This week I am reading…</a:t>
            </a:r>
          </a:p>
          <a:p>
            <a:pPr lvl="1"/>
            <a:r>
              <a:rPr lang="en-GB" sz="1400" dirty="0"/>
              <a:t>First Minister’s Reading Challenge – TSG reading together</a:t>
            </a:r>
          </a:p>
          <a:p>
            <a:pPr lvl="1"/>
            <a:r>
              <a:rPr lang="en-GB" sz="1400" dirty="0"/>
              <a:t>Book Week Scotland activities</a:t>
            </a:r>
          </a:p>
          <a:p>
            <a:pPr lvl="1"/>
            <a:r>
              <a:rPr lang="en-GB" sz="1400" dirty="0"/>
              <a:t>KHS Book Swap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Picture 5" descr="G:\Kinross HS\Literacy\literacy across learning branding.png">
            <a:extLst>
              <a:ext uri="{FF2B5EF4-FFF2-40B4-BE49-F238E27FC236}">
                <a16:creationId xmlns:a16="http://schemas.microsoft.com/office/drawing/2014/main" id="{7D0670D6-0A0F-4247-A51B-C9F6D78838F0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6387549" y="3000049"/>
            <a:ext cx="2162481" cy="2472348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292902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75"/>
    </mc:Choice>
    <mc:Fallback xmlns="">
      <p:transition spd="slow" advTm="498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6851104" cy="1252728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Looking Forward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881C20-7AD4-4869-ABCA-0759B81B6310}"/>
              </a:ext>
            </a:extLst>
          </p:cNvPr>
          <p:cNvSpPr/>
          <p:nvPr/>
        </p:nvSpPr>
        <p:spPr>
          <a:xfrm>
            <a:off x="215516" y="6338500"/>
            <a:ext cx="87358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Together; Achieving Together  			                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Ambitious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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Responsible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 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Resilient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/>
              </a:rPr>
              <a:t>  </a:t>
            </a:r>
            <a:r>
              <a:rPr lang="en-GB" sz="1200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Compassionate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3BA1D0-89C2-4F1E-85AA-56ED238ACE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347160"/>
            <a:ext cx="1440160" cy="1481426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BE7F3-C6F6-4EF1-AD84-8075971A6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833" y="2520019"/>
            <a:ext cx="7408333" cy="3450696"/>
          </a:xfrm>
        </p:spPr>
        <p:txBody>
          <a:bodyPr/>
          <a:lstStyle/>
          <a:p>
            <a:r>
              <a:rPr lang="en-GB" sz="1800" dirty="0"/>
              <a:t>School Recovery</a:t>
            </a:r>
          </a:p>
          <a:p>
            <a:endParaRPr lang="en-GB" sz="1800" dirty="0"/>
          </a:p>
          <a:p>
            <a:r>
              <a:rPr lang="en-GB" sz="1800" dirty="0"/>
              <a:t>Adapting SQA arrangements </a:t>
            </a:r>
          </a:p>
          <a:p>
            <a:endParaRPr lang="en-GB" sz="1800" dirty="0"/>
          </a:p>
          <a:p>
            <a:r>
              <a:rPr lang="en-GB" sz="1800" dirty="0"/>
              <a:t>Review BGE courses:</a:t>
            </a:r>
          </a:p>
          <a:p>
            <a:pPr lvl="1"/>
            <a:r>
              <a:rPr lang="en-GB" sz="1600" dirty="0"/>
              <a:t>Diversity in texts?</a:t>
            </a:r>
          </a:p>
          <a:p>
            <a:endParaRPr lang="en-GB" sz="1800" dirty="0"/>
          </a:p>
          <a:p>
            <a:r>
              <a:rPr lang="en-GB" sz="1800" dirty="0"/>
              <a:t>Developing a reading culture:</a:t>
            </a:r>
          </a:p>
          <a:p>
            <a:pPr lvl="1"/>
            <a:r>
              <a:rPr lang="en-GB" sz="1600" dirty="0"/>
              <a:t>Patron of reading</a:t>
            </a:r>
          </a:p>
          <a:p>
            <a:pPr lvl="1"/>
            <a:r>
              <a:rPr lang="en-GB" sz="1600" dirty="0"/>
              <a:t>Reading interventions</a:t>
            </a:r>
          </a:p>
          <a:p>
            <a:pPr marL="301943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749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75"/>
    </mc:Choice>
    <mc:Fallback xmlns="">
      <p:transition spd="slow" advTm="49875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hole school template">
  <a:themeElements>
    <a:clrScheme name="Custom 1">
      <a:dk1>
        <a:srgbClr val="000000"/>
      </a:dk1>
      <a:lt1>
        <a:sysClr val="window" lastClr="FFFFFF"/>
      </a:lt1>
      <a:dk2>
        <a:srgbClr val="7030A0"/>
      </a:dk2>
      <a:lt2>
        <a:srgbClr val="B4DCFA"/>
      </a:lt2>
      <a:accent1>
        <a:srgbClr val="7030A0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D02C7EA-48A3-4B58-937B-A2DBD238979E}" vid="{96FB4BFC-D344-4B7A-B703-0188713981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9B72DF94C28448A2CCF8171D204830" ma:contentTypeVersion="12" ma:contentTypeDescription="Create a new document." ma:contentTypeScope="" ma:versionID="706bbcf00f1ac1b071a0996346e9ef32">
  <xsd:schema xmlns:xsd="http://www.w3.org/2001/XMLSchema" xmlns:xs="http://www.w3.org/2001/XMLSchema" xmlns:p="http://schemas.microsoft.com/office/2006/metadata/properties" xmlns:ns2="67d2d318-29eb-4ef8-bfc2-f78c12c3aeb1" xmlns:ns3="92dccb4a-d7bb-45b3-869d-13bd1c0260a7" targetNamespace="http://schemas.microsoft.com/office/2006/metadata/properties" ma:root="true" ma:fieldsID="64d547161e14e71711005b0e97d88542" ns2:_="" ns3:_="">
    <xsd:import namespace="67d2d318-29eb-4ef8-bfc2-f78c12c3aeb1"/>
    <xsd:import namespace="92dccb4a-d7bb-45b3-869d-13bd1c0260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d2d318-29eb-4ef8-bfc2-f78c12c3ae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dccb4a-d7bb-45b3-869d-13bd1c0260a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060EB3-0AA8-49AF-AB2D-5D46F7A64D50}">
  <ds:schemaRefs>
    <ds:schemaRef ds:uri="67d2d318-29eb-4ef8-bfc2-f78c12c3aeb1"/>
    <ds:schemaRef ds:uri="92dccb4a-d7bb-45b3-869d-13bd1c0260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9CDFC1B-7DB9-4CA9-B4DC-18F3B41406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5EFCA3-D12B-4284-B876-643E02A445E6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http://purl.org/dc/elements/1.1/"/>
    <ds:schemaRef ds:uri="http://www.w3.org/XML/1998/namespace"/>
    <ds:schemaRef ds:uri="92dccb4a-d7bb-45b3-869d-13bd1c0260a7"/>
    <ds:schemaRef ds:uri="67d2d318-29eb-4ef8-bfc2-f78c12c3aeb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131</TotalTime>
  <Words>586</Words>
  <Application>Microsoft Office PowerPoint</Application>
  <PresentationFormat>On-screen Show (4:3)</PresentationFormat>
  <Paragraphs>122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Candara</vt:lpstr>
      <vt:lpstr>Century Gothic</vt:lpstr>
      <vt:lpstr>Symbol</vt:lpstr>
      <vt:lpstr>Whole school template</vt:lpstr>
      <vt:lpstr>Faculty of English &amp; Literacy</vt:lpstr>
      <vt:lpstr>COVID 19</vt:lpstr>
      <vt:lpstr>SQA Highlights</vt:lpstr>
      <vt:lpstr>Highest Quality Teaching &amp; Learning</vt:lpstr>
      <vt:lpstr>Building community</vt:lpstr>
      <vt:lpstr>Unlocking leadership</vt:lpstr>
      <vt:lpstr>Literacy Across Learning</vt:lpstr>
      <vt:lpstr>Looking Forward</vt:lpstr>
    </vt:vector>
  </TitlesOfParts>
  <Company>Perth &amp; Kinross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Learning</dc:title>
  <dc:creator>Jason Bain</dc:creator>
  <cp:lastModifiedBy>Claire Baxby</cp:lastModifiedBy>
  <cp:revision>24</cp:revision>
  <dcterms:created xsi:type="dcterms:W3CDTF">2020-08-04T19:58:37Z</dcterms:created>
  <dcterms:modified xsi:type="dcterms:W3CDTF">2020-10-27T09:18:06Z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0x0101006A9B72DF94C28448A2CCF8171D204830</vt:lpwstr>
  </property>
</Properties>
</file>